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3" r:id="rId3"/>
    <p:sldId id="257" r:id="rId4"/>
    <p:sldId id="259" r:id="rId5"/>
    <p:sldId id="260" r:id="rId6"/>
    <p:sldId id="261" r:id="rId7"/>
    <p:sldId id="262" r:id="rId8"/>
    <p:sldId id="263" r:id="rId9"/>
    <p:sldId id="264" r:id="rId10"/>
    <p:sldId id="265" r:id="rId11"/>
    <p:sldId id="271" r:id="rId12"/>
    <p:sldId id="272" r:id="rId13"/>
    <p:sldId id="266" r:id="rId14"/>
    <p:sldId id="267" r:id="rId15"/>
    <p:sldId id="269" r:id="rId16"/>
    <p:sldId id="268" r:id="rId17"/>
    <p:sldId id="275" r:id="rId18"/>
    <p:sldId id="274"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14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64A32BC7-9758-A748-AE87-017A484FB67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63D5A-CB82-5447-8487-E060EB7719AC}"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2BC7-9758-A748-AE87-017A484FB67E}"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D8563D5A-CB82-5447-8487-E060EB7719AC}"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D8563D5A-CB82-5447-8487-E060EB7719AC}"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63D5A-CB82-5447-8487-E060EB7719AC}"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8563D5A-CB82-5447-8487-E060EB7719AC}"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8563D5A-CB82-5447-8487-E060EB7719AC}" type="datetimeFigureOut">
              <a:rPr lang="en-US" smtClean="0"/>
              <a:t>9/8/15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8563D5A-CB82-5447-8487-E060EB7719AC}" type="datetimeFigureOut">
              <a:rPr lang="en-US" smtClean="0"/>
              <a:t>9/8/15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D8563D5A-CB82-5447-8487-E060EB7719AC}" type="datetimeFigureOut">
              <a:rPr lang="en-US" smtClean="0"/>
              <a:t>9/8/15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D8563D5A-CB82-5447-8487-E060EB7719AC}"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2BC7-9758-A748-AE87-017A484FB6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D8563D5A-CB82-5447-8487-E060EB7719AC}" type="datetimeFigureOut">
              <a:rPr lang="en-US" smtClean="0"/>
              <a:t>9/8/15</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64A32BC7-9758-A748-AE87-017A484FB67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udents.asu.edu/employment/search"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ammar.about.com/od/developingessays/a/profemails.htm" TargetMode="External"/><Relationship Id="rId3" Type="http://schemas.openxmlformats.org/officeDocument/2006/relationships/hyperlink" Target="http://www.ccd.me.edu/careerprep/CareerPrepCurriculum_LP-5.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492" y="1898428"/>
            <a:ext cx="7342188" cy="1924050"/>
          </a:xfrm>
        </p:spPr>
        <p:txBody>
          <a:bodyPr/>
          <a:lstStyle/>
          <a:p>
            <a:r>
              <a:rPr lang="en-US" dirty="0" smtClean="0">
                <a:solidFill>
                  <a:schemeClr val="accent2"/>
                </a:solidFill>
              </a:rPr>
              <a:t>Professional Writings:</a:t>
            </a:r>
            <a:br>
              <a:rPr lang="en-US" dirty="0" smtClean="0">
                <a:solidFill>
                  <a:schemeClr val="accent2"/>
                </a:solidFill>
              </a:rPr>
            </a:br>
            <a:r>
              <a:rPr lang="en-US" dirty="0" smtClean="0">
                <a:solidFill>
                  <a:schemeClr val="accent2"/>
                </a:solidFill>
              </a:rPr>
              <a:t>Cover Letters and Emails</a:t>
            </a:r>
            <a:endParaRPr lang="en-US" dirty="0">
              <a:solidFill>
                <a:schemeClr val="accent2"/>
              </a:solidFill>
            </a:endParaRPr>
          </a:p>
        </p:txBody>
      </p:sp>
      <p:sp>
        <p:nvSpPr>
          <p:cNvPr id="3" name="TextBox 2"/>
          <p:cNvSpPr txBox="1"/>
          <p:nvPr/>
        </p:nvSpPr>
        <p:spPr>
          <a:xfrm>
            <a:off x="4951828" y="4613527"/>
            <a:ext cx="184666" cy="369332"/>
          </a:xfrm>
          <a:prstGeom prst="rect">
            <a:avLst/>
          </a:prstGeom>
          <a:noFill/>
        </p:spPr>
        <p:txBody>
          <a:bodyPr wrap="none" rtlCol="0">
            <a:spAutoFit/>
          </a:bodyPr>
          <a:lstStyle/>
          <a:p>
            <a:endParaRPr lang="en-US" dirty="0"/>
          </a:p>
        </p:txBody>
      </p:sp>
      <p:pic>
        <p:nvPicPr>
          <p:cNvPr id="4" name="Picture 3"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45" y="3822478"/>
            <a:ext cx="3036835" cy="1988144"/>
          </a:xfrm>
          <a:prstGeom prst="rect">
            <a:avLst/>
          </a:prstGeom>
        </p:spPr>
      </p:pic>
    </p:spTree>
    <p:extLst>
      <p:ext uri="{BB962C8B-B14F-4D97-AF65-F5344CB8AC3E}">
        <p14:creationId xmlns:p14="http://schemas.microsoft.com/office/powerpoint/2010/main" val="2682388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0A14"/>
                </a:solidFill>
              </a:rPr>
              <a:t>Parts of a Cover Letter, cont.</a:t>
            </a:r>
            <a:endParaRPr lang="en-US" dirty="0">
              <a:solidFill>
                <a:srgbClr val="790A14"/>
              </a:solidFill>
            </a:endParaRPr>
          </a:p>
        </p:txBody>
      </p:sp>
      <p:sp>
        <p:nvSpPr>
          <p:cNvPr id="3" name="Content Placeholder 2"/>
          <p:cNvSpPr>
            <a:spLocks noGrp="1"/>
          </p:cNvSpPr>
          <p:nvPr>
            <p:ph idx="1"/>
          </p:nvPr>
        </p:nvSpPr>
        <p:spPr/>
        <p:txBody>
          <a:bodyPr>
            <a:normAutofit fontScale="92500" lnSpcReduction="10000"/>
          </a:bodyPr>
          <a:lstStyle/>
          <a:p>
            <a:pPr>
              <a:lnSpc>
                <a:spcPct val="110000"/>
              </a:lnSpc>
              <a:spcBef>
                <a:spcPts val="0"/>
              </a:spcBef>
            </a:pPr>
            <a:r>
              <a:rPr lang="en-US" dirty="0">
                <a:solidFill>
                  <a:srgbClr val="790A14"/>
                </a:solidFill>
              </a:rPr>
              <a:t>2</a:t>
            </a:r>
            <a:r>
              <a:rPr lang="en-US" dirty="0" smtClean="0">
                <a:solidFill>
                  <a:srgbClr val="790A14"/>
                </a:solidFill>
              </a:rPr>
              <a:t>nd Main Paragraph - </a:t>
            </a:r>
            <a:r>
              <a:rPr lang="en-US" dirty="0">
                <a:solidFill>
                  <a:srgbClr val="790A14"/>
                </a:solidFill>
              </a:rPr>
              <a:t>Continue to describe qualifications. Highlight relevant training or classes that relate to the job or major for which you are applying. </a:t>
            </a:r>
          </a:p>
          <a:p>
            <a:pPr>
              <a:lnSpc>
                <a:spcPct val="110000"/>
              </a:lnSpc>
              <a:spcBef>
                <a:spcPts val="0"/>
              </a:spcBef>
            </a:pPr>
            <a:r>
              <a:rPr lang="en-US" dirty="0" smtClean="0">
                <a:solidFill>
                  <a:srgbClr val="790A14"/>
                </a:solidFill>
              </a:rPr>
              <a:t>Closing Paragraph - </a:t>
            </a:r>
            <a:r>
              <a:rPr lang="en-US" dirty="0">
                <a:solidFill>
                  <a:srgbClr val="790A14"/>
                </a:solidFill>
              </a:rPr>
              <a:t>Close by thanking the reader and requesting an interview. </a:t>
            </a:r>
          </a:p>
          <a:p>
            <a:pPr>
              <a:lnSpc>
                <a:spcPct val="110000"/>
              </a:lnSpc>
              <a:spcBef>
                <a:spcPts val="0"/>
              </a:spcBef>
            </a:pPr>
            <a:r>
              <a:rPr lang="en-US" dirty="0" smtClean="0">
                <a:solidFill>
                  <a:srgbClr val="790A14"/>
                </a:solidFill>
              </a:rPr>
              <a:t>Complimentary Close – Usually “Sincerely,”</a:t>
            </a:r>
          </a:p>
          <a:p>
            <a:pPr>
              <a:lnSpc>
                <a:spcPct val="110000"/>
              </a:lnSpc>
              <a:spcBef>
                <a:spcPts val="0"/>
              </a:spcBef>
            </a:pPr>
            <a:r>
              <a:rPr lang="en-US" dirty="0" smtClean="0">
                <a:solidFill>
                  <a:srgbClr val="790A14"/>
                </a:solidFill>
              </a:rPr>
              <a:t>Signature – Only if printing a hard copy. Skip if sending electronically</a:t>
            </a:r>
          </a:p>
          <a:p>
            <a:pPr>
              <a:lnSpc>
                <a:spcPct val="110000"/>
              </a:lnSpc>
              <a:spcBef>
                <a:spcPts val="0"/>
              </a:spcBef>
            </a:pPr>
            <a:r>
              <a:rPr lang="en-US" dirty="0" smtClean="0">
                <a:solidFill>
                  <a:srgbClr val="790A14"/>
                </a:solidFill>
              </a:rPr>
              <a:t>Name</a:t>
            </a:r>
          </a:p>
          <a:p>
            <a:pPr>
              <a:lnSpc>
                <a:spcPct val="110000"/>
              </a:lnSpc>
              <a:spcBef>
                <a:spcPts val="0"/>
              </a:spcBef>
            </a:pPr>
            <a:r>
              <a:rPr lang="en-US" dirty="0" smtClean="0">
                <a:solidFill>
                  <a:srgbClr val="790A14"/>
                </a:solidFill>
              </a:rPr>
              <a:t>Enclosure - </a:t>
            </a:r>
            <a:r>
              <a:rPr lang="en-US" dirty="0">
                <a:solidFill>
                  <a:srgbClr val="790A14"/>
                </a:solidFill>
              </a:rPr>
              <a:t>This indicates that you have enclosed other items (resume, transcripts, etc.) for the reader to see. </a:t>
            </a:r>
          </a:p>
          <a:p>
            <a:pPr>
              <a:lnSpc>
                <a:spcPct val="110000"/>
              </a:lnSpc>
              <a:spcBef>
                <a:spcPts val="0"/>
              </a:spcBef>
            </a:pPr>
            <a:endParaRPr lang="en-US" dirty="0"/>
          </a:p>
        </p:txBody>
      </p:sp>
    </p:spTree>
    <p:extLst>
      <p:ext uri="{BB962C8B-B14F-4D97-AF65-F5344CB8AC3E}">
        <p14:creationId xmlns:p14="http://schemas.microsoft.com/office/powerpoint/2010/main" val="4046691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0A14"/>
                </a:solidFill>
              </a:rPr>
              <a:t>Your Cover Letter Should Not Look Like This</a:t>
            </a:r>
            <a:endParaRPr lang="en-US" dirty="0">
              <a:solidFill>
                <a:srgbClr val="790A14"/>
              </a:solidFill>
            </a:endParaRPr>
          </a:p>
        </p:txBody>
      </p:sp>
      <p:pic>
        <p:nvPicPr>
          <p:cNvPr id="4" name="Content Placeholder 3" descr="h8hzhmlcpefc4gtbngxe.jpg"/>
          <p:cNvPicPr>
            <a:picLocks noGrp="1" noChangeAspect="1"/>
          </p:cNvPicPr>
          <p:nvPr>
            <p:ph idx="1"/>
          </p:nvPr>
        </p:nvPicPr>
        <p:blipFill>
          <a:blip r:embed="rId2">
            <a:extLst>
              <a:ext uri="{28A0092B-C50C-407E-A947-70E740481C1C}">
                <a14:useLocalDpi xmlns:a14="http://schemas.microsoft.com/office/drawing/2010/main" val="0"/>
              </a:ext>
            </a:extLst>
          </a:blip>
          <a:srcRect t="8511" b="8511"/>
          <a:stretch>
            <a:fillRect/>
          </a:stretch>
        </p:blipFill>
        <p:spPr>
          <a:xfrm>
            <a:off x="224862" y="1731725"/>
            <a:ext cx="8566812" cy="4585753"/>
          </a:xfrm>
        </p:spPr>
      </p:pic>
    </p:spTree>
    <p:extLst>
      <p:ext uri="{BB962C8B-B14F-4D97-AF65-F5344CB8AC3E}">
        <p14:creationId xmlns:p14="http://schemas.microsoft.com/office/powerpoint/2010/main" val="375105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Or This</a:t>
            </a:r>
            <a:endParaRPr lang="en-US" dirty="0">
              <a:solidFill>
                <a:srgbClr val="790A14"/>
              </a:solidFill>
            </a:endParaRPr>
          </a:p>
        </p:txBody>
      </p:sp>
      <p:pic>
        <p:nvPicPr>
          <p:cNvPr id="4" name="Content Placeholder 3" descr="jvrce2f6tus0jhoa7rfm.jpg"/>
          <p:cNvPicPr>
            <a:picLocks noGrp="1" noChangeAspect="1"/>
          </p:cNvPicPr>
          <p:nvPr>
            <p:ph idx="1"/>
          </p:nvPr>
        </p:nvPicPr>
        <p:blipFill>
          <a:blip r:embed="rId2">
            <a:extLst>
              <a:ext uri="{28A0092B-C50C-407E-A947-70E740481C1C}">
                <a14:useLocalDpi xmlns:a14="http://schemas.microsoft.com/office/drawing/2010/main" val="0"/>
              </a:ext>
            </a:extLst>
          </a:blip>
          <a:srcRect t="8511" b="8511"/>
          <a:stretch>
            <a:fillRect/>
          </a:stretch>
        </p:blipFill>
        <p:spPr>
          <a:xfrm>
            <a:off x="369559" y="1744758"/>
            <a:ext cx="8422344" cy="4508420"/>
          </a:xfrm>
        </p:spPr>
      </p:pic>
    </p:spTree>
    <p:extLst>
      <p:ext uri="{BB962C8B-B14F-4D97-AF65-F5344CB8AC3E}">
        <p14:creationId xmlns:p14="http://schemas.microsoft.com/office/powerpoint/2010/main" val="133245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Professional Emails</a:t>
            </a:r>
            <a:endParaRPr lang="en-US" dirty="0">
              <a:solidFill>
                <a:srgbClr val="790A14"/>
              </a:solidFill>
            </a:endParaRPr>
          </a:p>
        </p:txBody>
      </p:sp>
      <p:sp>
        <p:nvSpPr>
          <p:cNvPr id="3" name="Content Placeholder 2"/>
          <p:cNvSpPr>
            <a:spLocks noGrp="1"/>
          </p:cNvSpPr>
          <p:nvPr>
            <p:ph idx="1"/>
          </p:nvPr>
        </p:nvSpPr>
        <p:spPr/>
        <p:txBody>
          <a:bodyPr>
            <a:normAutofit/>
          </a:bodyPr>
          <a:lstStyle/>
          <a:p>
            <a:pPr>
              <a:spcBef>
                <a:spcPts val="0"/>
              </a:spcBef>
            </a:pPr>
            <a:r>
              <a:rPr lang="en-US" dirty="0">
                <a:solidFill>
                  <a:srgbClr val="790A14"/>
                </a:solidFill>
              </a:rPr>
              <a:t>Always fill in the subject line with a topic that means something to your reader. </a:t>
            </a:r>
          </a:p>
          <a:p>
            <a:pPr>
              <a:spcBef>
                <a:spcPts val="0"/>
              </a:spcBef>
            </a:pPr>
            <a:r>
              <a:rPr lang="en-US" dirty="0">
                <a:solidFill>
                  <a:srgbClr val="790A14"/>
                </a:solidFill>
              </a:rPr>
              <a:t>Put your main point in the opening sentence. Most readers won't stick around for a surprise ending</a:t>
            </a:r>
            <a:r>
              <a:rPr lang="en-US" dirty="0" smtClean="0">
                <a:solidFill>
                  <a:srgbClr val="790A14"/>
                </a:solidFill>
              </a:rPr>
              <a:t>.</a:t>
            </a:r>
          </a:p>
          <a:p>
            <a:pPr>
              <a:spcBef>
                <a:spcPts val="0"/>
              </a:spcBef>
            </a:pPr>
            <a:r>
              <a:rPr lang="en-US" dirty="0">
                <a:solidFill>
                  <a:srgbClr val="790A14"/>
                </a:solidFill>
              </a:rPr>
              <a:t>Never begin a message with a vague "This"--as in "This needs to be done by 5:00." Always specify what you're writing about</a:t>
            </a:r>
            <a:r>
              <a:rPr lang="en-US" dirty="0" smtClean="0">
                <a:solidFill>
                  <a:srgbClr val="790A14"/>
                </a:solidFill>
              </a:rPr>
              <a:t>.</a:t>
            </a:r>
            <a:endParaRPr lang="en-US" dirty="0">
              <a:solidFill>
                <a:srgbClr val="790A14"/>
              </a:solidFill>
            </a:endParaRPr>
          </a:p>
          <a:p>
            <a:pPr>
              <a:spcBef>
                <a:spcPts val="0"/>
              </a:spcBef>
            </a:pPr>
            <a:r>
              <a:rPr lang="en-US" dirty="0">
                <a:solidFill>
                  <a:srgbClr val="790A14"/>
                </a:solidFill>
              </a:rPr>
              <a:t>Don't use ALL </a:t>
            </a:r>
            <a:r>
              <a:rPr lang="en-US" dirty="0" smtClean="0">
                <a:solidFill>
                  <a:srgbClr val="790A14"/>
                </a:solidFill>
              </a:rPr>
              <a:t>CAPITALS (no shouting), or all lower-case letters either (unless you’re the poet </a:t>
            </a:r>
            <a:r>
              <a:rPr lang="en-US" dirty="0" err="1" smtClean="0">
                <a:solidFill>
                  <a:srgbClr val="790A14"/>
                </a:solidFill>
              </a:rPr>
              <a:t>e.e</a:t>
            </a:r>
            <a:r>
              <a:rPr lang="en-US" dirty="0" smtClean="0">
                <a:solidFill>
                  <a:srgbClr val="790A14"/>
                </a:solidFill>
              </a:rPr>
              <a:t>. </a:t>
            </a:r>
            <a:r>
              <a:rPr lang="en-US" dirty="0" err="1" smtClean="0">
                <a:solidFill>
                  <a:srgbClr val="790A14"/>
                </a:solidFill>
              </a:rPr>
              <a:t>cummings</a:t>
            </a:r>
            <a:r>
              <a:rPr lang="en-US" dirty="0" smtClean="0">
                <a:solidFill>
                  <a:srgbClr val="790A14"/>
                </a:solidFill>
              </a:rPr>
              <a:t>)</a:t>
            </a:r>
            <a:endParaRPr lang="en-US" dirty="0">
              <a:solidFill>
                <a:srgbClr val="790A14"/>
              </a:solidFill>
            </a:endParaRPr>
          </a:p>
        </p:txBody>
      </p:sp>
    </p:spTree>
    <p:extLst>
      <p:ext uri="{BB962C8B-B14F-4D97-AF65-F5344CB8AC3E}">
        <p14:creationId xmlns:p14="http://schemas.microsoft.com/office/powerpoint/2010/main" val="306907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Professional Emails, cont</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pPr>
              <a:spcBef>
                <a:spcPts val="0"/>
              </a:spcBef>
            </a:pPr>
            <a:r>
              <a:rPr lang="en-US" dirty="0" smtClean="0">
                <a:solidFill>
                  <a:srgbClr val="790A14"/>
                </a:solidFill>
              </a:rPr>
              <a:t>Emails are not text messages. PLZ do not use </a:t>
            </a:r>
            <a:r>
              <a:rPr lang="en-US" dirty="0" err="1" smtClean="0">
                <a:solidFill>
                  <a:srgbClr val="790A14"/>
                </a:solidFill>
              </a:rPr>
              <a:t>textspeak</a:t>
            </a:r>
            <a:r>
              <a:rPr lang="en-US" dirty="0">
                <a:solidFill>
                  <a:srgbClr val="790A14"/>
                </a:solidFill>
              </a:rPr>
              <a:t> </a:t>
            </a:r>
            <a:r>
              <a:rPr lang="en-US" dirty="0" smtClean="0">
                <a:solidFill>
                  <a:srgbClr val="790A14"/>
                </a:solidFill>
              </a:rPr>
              <a:t>or emoticons. </a:t>
            </a:r>
          </a:p>
          <a:p>
            <a:pPr>
              <a:spcBef>
                <a:spcPts val="0"/>
              </a:spcBef>
            </a:pPr>
            <a:r>
              <a:rPr lang="en-US" dirty="0" smtClean="0">
                <a:solidFill>
                  <a:srgbClr val="790A14"/>
                </a:solidFill>
              </a:rPr>
              <a:t>Be </a:t>
            </a:r>
            <a:r>
              <a:rPr lang="en-US" dirty="0">
                <a:solidFill>
                  <a:srgbClr val="790A14"/>
                </a:solidFill>
              </a:rPr>
              <a:t>brief </a:t>
            </a:r>
            <a:r>
              <a:rPr lang="en-US" i="1" dirty="0">
                <a:solidFill>
                  <a:srgbClr val="790A14"/>
                </a:solidFill>
              </a:rPr>
              <a:t>and</a:t>
            </a:r>
            <a:r>
              <a:rPr lang="en-US" dirty="0">
                <a:solidFill>
                  <a:srgbClr val="790A14"/>
                </a:solidFill>
              </a:rPr>
              <a:t> polite. If your message runs longer than two or three short paragraphs, consider (a) reducing the message, or (b) providing an attachment. </a:t>
            </a:r>
            <a:r>
              <a:rPr lang="en-US" dirty="0" smtClean="0">
                <a:solidFill>
                  <a:srgbClr val="790A14"/>
                </a:solidFill>
              </a:rPr>
              <a:t>But, don’t be so brief that you are curt. </a:t>
            </a:r>
          </a:p>
          <a:p>
            <a:pPr>
              <a:spcBef>
                <a:spcPts val="0"/>
              </a:spcBef>
            </a:pPr>
            <a:r>
              <a:rPr lang="en-US" dirty="0" smtClean="0">
                <a:solidFill>
                  <a:srgbClr val="790A14"/>
                </a:solidFill>
              </a:rPr>
              <a:t>Edit and proofread before hitting send.</a:t>
            </a:r>
          </a:p>
          <a:p>
            <a:pPr>
              <a:spcBef>
                <a:spcPts val="0"/>
              </a:spcBef>
            </a:pPr>
            <a:r>
              <a:rPr lang="en-US" dirty="0" smtClean="0">
                <a:solidFill>
                  <a:srgbClr val="790A14"/>
                </a:solidFill>
              </a:rPr>
              <a:t>Finally</a:t>
            </a:r>
            <a:r>
              <a:rPr lang="en-US" dirty="0">
                <a:solidFill>
                  <a:srgbClr val="790A14"/>
                </a:solidFill>
              </a:rPr>
              <a:t>, reply promptly to serious messages. If you need more than 24 hours to collect information or make a decision, send a brief response explaining the delay.</a:t>
            </a:r>
          </a:p>
        </p:txBody>
      </p:sp>
    </p:spTree>
    <p:extLst>
      <p:ext uri="{BB962C8B-B14F-4D97-AF65-F5344CB8AC3E}">
        <p14:creationId xmlns:p14="http://schemas.microsoft.com/office/powerpoint/2010/main" val="3304766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Professional Emails, cont.</a:t>
            </a:r>
            <a:endParaRPr lang="en-US" dirty="0">
              <a:solidFill>
                <a:srgbClr val="790A14"/>
              </a:solidFill>
            </a:endParaRPr>
          </a:p>
        </p:txBody>
      </p:sp>
      <p:sp>
        <p:nvSpPr>
          <p:cNvPr id="3" name="Content Placeholder 2"/>
          <p:cNvSpPr>
            <a:spLocks noGrp="1"/>
          </p:cNvSpPr>
          <p:nvPr>
            <p:ph idx="1"/>
          </p:nvPr>
        </p:nvSpPr>
        <p:spPr/>
        <p:txBody>
          <a:bodyPr>
            <a:normAutofit/>
          </a:bodyPr>
          <a:lstStyle/>
          <a:p>
            <a:pPr>
              <a:spcBef>
                <a:spcPts val="0"/>
              </a:spcBef>
            </a:pPr>
            <a:r>
              <a:rPr lang="en-US" dirty="0">
                <a:solidFill>
                  <a:srgbClr val="790A14"/>
                </a:solidFill>
              </a:rPr>
              <a:t>Remember to say "please" and "thank you." And mean it. </a:t>
            </a:r>
          </a:p>
          <a:p>
            <a:pPr>
              <a:spcBef>
                <a:spcPts val="0"/>
              </a:spcBef>
            </a:pPr>
            <a:r>
              <a:rPr lang="en-US" dirty="0">
                <a:solidFill>
                  <a:srgbClr val="790A14"/>
                </a:solidFill>
              </a:rPr>
              <a:t>Add a signature block with appropriate contact </a:t>
            </a:r>
            <a:r>
              <a:rPr lang="en-US" dirty="0" smtClean="0">
                <a:solidFill>
                  <a:srgbClr val="790A14"/>
                </a:solidFill>
              </a:rPr>
              <a:t>information</a:t>
            </a:r>
          </a:p>
          <a:p>
            <a:pPr>
              <a:spcBef>
                <a:spcPts val="0"/>
              </a:spcBef>
            </a:pPr>
            <a:r>
              <a:rPr lang="en-US" u="sng" dirty="0" smtClean="0">
                <a:solidFill>
                  <a:srgbClr val="790A14"/>
                </a:solidFill>
              </a:rPr>
              <a:t>When emailing a professor </a:t>
            </a:r>
          </a:p>
          <a:p>
            <a:pPr lvl="1">
              <a:spcBef>
                <a:spcPts val="0"/>
              </a:spcBef>
            </a:pPr>
            <a:r>
              <a:rPr lang="en-US" dirty="0" smtClean="0">
                <a:solidFill>
                  <a:srgbClr val="790A14"/>
                </a:solidFill>
              </a:rPr>
              <a:t>Include the name and meeting day of the class you’re in. </a:t>
            </a:r>
          </a:p>
          <a:p>
            <a:pPr lvl="1">
              <a:spcBef>
                <a:spcPts val="0"/>
              </a:spcBef>
            </a:pPr>
            <a:r>
              <a:rPr lang="en-US" dirty="0" smtClean="0">
                <a:solidFill>
                  <a:srgbClr val="790A14"/>
                </a:solidFill>
              </a:rPr>
              <a:t>Don’t ask what you missed when you were absent.</a:t>
            </a:r>
            <a:endParaRPr lang="en-US" dirty="0">
              <a:solidFill>
                <a:srgbClr val="790A14"/>
              </a:solidFill>
            </a:endParaRPr>
          </a:p>
        </p:txBody>
      </p:sp>
    </p:spTree>
    <p:extLst>
      <p:ext uri="{BB962C8B-B14F-4D97-AF65-F5344CB8AC3E}">
        <p14:creationId xmlns:p14="http://schemas.microsoft.com/office/powerpoint/2010/main" val="4198984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0A14"/>
                </a:solidFill>
              </a:rPr>
              <a:t>Make Sure Not to Commit Any Word Crimes</a:t>
            </a:r>
            <a:endParaRPr lang="en-US" dirty="0">
              <a:solidFill>
                <a:srgbClr val="790A14"/>
              </a:solidFill>
            </a:endParaRPr>
          </a:p>
        </p:txBody>
      </p:sp>
      <p:pic>
        <p:nvPicPr>
          <p:cNvPr id="4" name="_Weird Al_ Yankovic - Word Crim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6325" y="2166590"/>
            <a:ext cx="6991350" cy="3932238"/>
          </a:xfrm>
        </p:spPr>
      </p:pic>
    </p:spTree>
    <p:extLst>
      <p:ext uri="{BB962C8B-B14F-4D97-AF65-F5344CB8AC3E}">
        <p14:creationId xmlns:p14="http://schemas.microsoft.com/office/powerpoint/2010/main" val="31389262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Review Quiz</a:t>
            </a:r>
            <a:endParaRPr lang="en-US" dirty="0">
              <a:solidFill>
                <a:srgbClr val="790A14"/>
              </a:solidFill>
            </a:endParaRPr>
          </a:p>
        </p:txBody>
      </p:sp>
      <p:sp>
        <p:nvSpPr>
          <p:cNvPr id="3" name="Content Placeholder 2"/>
          <p:cNvSpPr>
            <a:spLocks noGrp="1"/>
          </p:cNvSpPr>
          <p:nvPr>
            <p:ph idx="1"/>
          </p:nvPr>
        </p:nvSpPr>
        <p:spPr/>
        <p:txBody>
          <a:bodyPr>
            <a:normAutofit fontScale="92500" lnSpcReduction="20000"/>
          </a:bodyPr>
          <a:lstStyle/>
          <a:p>
            <a:pPr>
              <a:spcBef>
                <a:spcPts val="0"/>
              </a:spcBef>
            </a:pPr>
            <a:r>
              <a:rPr lang="en-US" dirty="0" smtClean="0">
                <a:solidFill>
                  <a:srgbClr val="790A14"/>
                </a:solidFill>
              </a:rPr>
              <a:t>What should you put on a cover letter instead of To Whom It May Concern?</a:t>
            </a:r>
          </a:p>
          <a:p>
            <a:pPr>
              <a:spcBef>
                <a:spcPts val="0"/>
              </a:spcBef>
            </a:pPr>
            <a:r>
              <a:rPr lang="en-US" dirty="0" smtClean="0">
                <a:solidFill>
                  <a:srgbClr val="790A14"/>
                </a:solidFill>
              </a:rPr>
              <a:t>What is the longest a cover page should be?</a:t>
            </a:r>
          </a:p>
          <a:p>
            <a:pPr>
              <a:spcBef>
                <a:spcPts val="0"/>
              </a:spcBef>
            </a:pPr>
            <a:r>
              <a:rPr lang="en-US" dirty="0" smtClean="0">
                <a:solidFill>
                  <a:srgbClr val="790A14"/>
                </a:solidFill>
              </a:rPr>
              <a:t>What is a good way to personalize the letter to the company you are applying for?</a:t>
            </a:r>
          </a:p>
          <a:p>
            <a:pPr>
              <a:spcBef>
                <a:spcPts val="0"/>
              </a:spcBef>
            </a:pPr>
            <a:r>
              <a:rPr lang="en-US" dirty="0" smtClean="0">
                <a:solidFill>
                  <a:srgbClr val="790A14"/>
                </a:solidFill>
              </a:rPr>
              <a:t>You shouldn’t focus on what the company can do for you but _______________________.</a:t>
            </a:r>
          </a:p>
          <a:p>
            <a:pPr>
              <a:spcBef>
                <a:spcPts val="0"/>
              </a:spcBef>
            </a:pPr>
            <a:r>
              <a:rPr lang="en-US" dirty="0" smtClean="0">
                <a:solidFill>
                  <a:srgbClr val="790A14"/>
                </a:solidFill>
              </a:rPr>
              <a:t>Should you talk about </a:t>
            </a:r>
            <a:r>
              <a:rPr lang="en-US" i="1" dirty="0" smtClean="0">
                <a:solidFill>
                  <a:srgbClr val="790A14"/>
                </a:solidFill>
              </a:rPr>
              <a:t>all</a:t>
            </a:r>
            <a:r>
              <a:rPr lang="en-US" dirty="0" smtClean="0">
                <a:solidFill>
                  <a:srgbClr val="790A14"/>
                </a:solidFill>
              </a:rPr>
              <a:t> of your work experience in your cover letter?</a:t>
            </a:r>
          </a:p>
          <a:p>
            <a:pPr>
              <a:spcBef>
                <a:spcPts val="0"/>
              </a:spcBef>
            </a:pPr>
            <a:r>
              <a:rPr lang="en-US" dirty="0" smtClean="0">
                <a:solidFill>
                  <a:srgbClr val="790A14"/>
                </a:solidFill>
              </a:rPr>
              <a:t>What are three things you should not do when sending a professional email.</a:t>
            </a:r>
          </a:p>
          <a:p>
            <a:pPr>
              <a:spcBef>
                <a:spcPts val="0"/>
              </a:spcBef>
            </a:pPr>
            <a:r>
              <a:rPr lang="en-US" dirty="0" smtClean="0">
                <a:solidFill>
                  <a:srgbClr val="790A14"/>
                </a:solidFill>
              </a:rPr>
              <a:t>What should you always do before hitting “send” on an email?</a:t>
            </a:r>
          </a:p>
          <a:p>
            <a:pPr>
              <a:spcBef>
                <a:spcPts val="0"/>
              </a:spcBef>
            </a:pPr>
            <a:endParaRPr lang="en-US" dirty="0" smtClean="0"/>
          </a:p>
          <a:p>
            <a:pPr>
              <a:spcBef>
                <a:spcPts val="0"/>
              </a:spcBef>
            </a:pPr>
            <a:endParaRPr lang="en-US" dirty="0" smtClean="0"/>
          </a:p>
          <a:p>
            <a:pPr>
              <a:spcBef>
                <a:spcPts val="0"/>
              </a:spcBef>
            </a:pPr>
            <a:endParaRPr lang="en-US" dirty="0" smtClean="0"/>
          </a:p>
          <a:p>
            <a:endParaRPr lang="en-US" dirty="0"/>
          </a:p>
        </p:txBody>
      </p:sp>
    </p:spTree>
    <p:extLst>
      <p:ext uri="{BB962C8B-B14F-4D97-AF65-F5344CB8AC3E}">
        <p14:creationId xmlns:p14="http://schemas.microsoft.com/office/powerpoint/2010/main" val="2614827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Assignment</a:t>
            </a:r>
            <a:endParaRPr lang="en-US" dirty="0">
              <a:solidFill>
                <a:srgbClr val="790A14"/>
              </a:solidFill>
            </a:endParaRPr>
          </a:p>
        </p:txBody>
      </p:sp>
      <p:sp>
        <p:nvSpPr>
          <p:cNvPr id="3" name="Content Placeholder 2"/>
          <p:cNvSpPr>
            <a:spLocks noGrp="1"/>
          </p:cNvSpPr>
          <p:nvPr>
            <p:ph idx="1"/>
          </p:nvPr>
        </p:nvSpPr>
        <p:spPr/>
        <p:txBody>
          <a:bodyPr/>
          <a:lstStyle/>
          <a:p>
            <a:pPr>
              <a:spcBef>
                <a:spcPts val="0"/>
              </a:spcBef>
            </a:pPr>
            <a:r>
              <a:rPr lang="en-US" dirty="0">
                <a:solidFill>
                  <a:srgbClr val="790A14"/>
                </a:solidFill>
              </a:rPr>
              <a:t>Go to </a:t>
            </a:r>
            <a:r>
              <a:rPr lang="en-US" dirty="0">
                <a:solidFill>
                  <a:srgbClr val="790A14"/>
                </a:solidFill>
                <a:hlinkClick r:id="rId2"/>
              </a:rPr>
              <a:t>https://students.asu.edu/employment/</a:t>
            </a:r>
            <a:r>
              <a:rPr lang="en-US" dirty="0" smtClean="0">
                <a:solidFill>
                  <a:srgbClr val="790A14"/>
                </a:solidFill>
                <a:hlinkClick r:id="rId2"/>
              </a:rPr>
              <a:t>search</a:t>
            </a:r>
            <a:r>
              <a:rPr lang="en-US" dirty="0" smtClean="0">
                <a:solidFill>
                  <a:srgbClr val="790A14"/>
                </a:solidFill>
              </a:rPr>
              <a:t>                       </a:t>
            </a:r>
          </a:p>
          <a:p>
            <a:pPr marL="0" indent="0">
              <a:spcBef>
                <a:spcPts val="0"/>
              </a:spcBef>
              <a:buNone/>
            </a:pPr>
            <a:r>
              <a:rPr lang="en-US" dirty="0" smtClean="0">
                <a:solidFill>
                  <a:srgbClr val="790A14"/>
                </a:solidFill>
              </a:rPr>
              <a:t>Click on “Search Off Campus Jobs.” Select a job that appeals to you and write a cover letter applying for the position. </a:t>
            </a:r>
          </a:p>
          <a:p>
            <a:pPr marL="0" indent="0">
              <a:spcBef>
                <a:spcPts val="0"/>
              </a:spcBef>
              <a:buNone/>
            </a:pPr>
            <a:endParaRPr lang="en-US" dirty="0">
              <a:solidFill>
                <a:srgbClr val="790A14"/>
              </a:solidFill>
            </a:endParaRPr>
          </a:p>
          <a:p>
            <a:pPr>
              <a:spcBef>
                <a:spcPts val="0"/>
              </a:spcBef>
              <a:buFont typeface="Arial"/>
              <a:buChar char="•"/>
            </a:pPr>
            <a:r>
              <a:rPr lang="en-US" dirty="0" smtClean="0">
                <a:solidFill>
                  <a:srgbClr val="790A14"/>
                </a:solidFill>
              </a:rPr>
              <a:t>Make sure you print off the job description and attach it to your cover letter when handing it in.</a:t>
            </a:r>
          </a:p>
          <a:p>
            <a:pPr marL="0" indent="0">
              <a:spcBef>
                <a:spcPts val="0"/>
              </a:spcBef>
              <a:buNone/>
            </a:pPr>
            <a:endParaRPr lang="en-US" dirty="0">
              <a:solidFill>
                <a:srgbClr val="790A14"/>
              </a:solidFill>
            </a:endParaRPr>
          </a:p>
          <a:p>
            <a:pPr>
              <a:spcBef>
                <a:spcPts val="0"/>
              </a:spcBef>
              <a:buFont typeface="Arial"/>
              <a:buChar char="•"/>
            </a:pPr>
            <a:r>
              <a:rPr lang="en-US" dirty="0">
                <a:solidFill>
                  <a:srgbClr val="790A14"/>
                </a:solidFill>
              </a:rPr>
              <a:t>Cover Letters are due next class period.</a:t>
            </a:r>
          </a:p>
          <a:p>
            <a:pPr marL="0" indent="0">
              <a:spcBef>
                <a:spcPts val="0"/>
              </a:spcBef>
              <a:buNone/>
            </a:pPr>
            <a:endParaRPr lang="en-US" dirty="0"/>
          </a:p>
        </p:txBody>
      </p:sp>
    </p:spTree>
    <p:extLst>
      <p:ext uri="{BB962C8B-B14F-4D97-AF65-F5344CB8AC3E}">
        <p14:creationId xmlns:p14="http://schemas.microsoft.com/office/powerpoint/2010/main" val="22625196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References</a:t>
            </a:r>
            <a:endParaRPr lang="en-US" dirty="0">
              <a:solidFill>
                <a:srgbClr val="790A14"/>
              </a:solidFill>
            </a:endParaRPr>
          </a:p>
        </p:txBody>
      </p:sp>
      <p:sp>
        <p:nvSpPr>
          <p:cNvPr id="3" name="Content Placeholder 2"/>
          <p:cNvSpPr>
            <a:spLocks noGrp="1"/>
          </p:cNvSpPr>
          <p:nvPr>
            <p:ph idx="1"/>
          </p:nvPr>
        </p:nvSpPr>
        <p:spPr/>
        <p:txBody>
          <a:bodyPr/>
          <a:lstStyle/>
          <a:p>
            <a:r>
              <a:rPr lang="en-US" dirty="0">
                <a:solidFill>
                  <a:srgbClr val="790A14"/>
                </a:solidFill>
                <a:hlinkClick r:id="rId2"/>
              </a:rPr>
              <a:t>http://grammar.about.com/od/developingessays/a/</a:t>
            </a:r>
            <a:r>
              <a:rPr lang="en-US" dirty="0" smtClean="0">
                <a:solidFill>
                  <a:srgbClr val="790A14"/>
                </a:solidFill>
                <a:hlinkClick r:id="rId2"/>
              </a:rPr>
              <a:t>profemails.htm</a:t>
            </a:r>
            <a:endParaRPr lang="en-US" dirty="0" smtClean="0">
              <a:solidFill>
                <a:srgbClr val="790A14"/>
              </a:solidFill>
            </a:endParaRPr>
          </a:p>
          <a:p>
            <a:r>
              <a:rPr lang="en-US" dirty="0">
                <a:solidFill>
                  <a:srgbClr val="790A14"/>
                </a:solidFill>
                <a:hlinkClick r:id="rId3"/>
              </a:rPr>
              <a:t>http://www.ccd.me.edu/careerprep/CareerPrepCurriculum_LP-5.</a:t>
            </a:r>
            <a:r>
              <a:rPr lang="en-US" dirty="0" smtClean="0">
                <a:solidFill>
                  <a:srgbClr val="790A14"/>
                </a:solidFill>
                <a:hlinkClick r:id="rId3"/>
              </a:rPr>
              <a:t>pdf</a:t>
            </a:r>
            <a:endParaRPr lang="en-US" dirty="0" smtClean="0">
              <a:solidFill>
                <a:srgbClr val="790A14"/>
              </a:solidFill>
            </a:endParaRPr>
          </a:p>
          <a:p>
            <a:endParaRPr lang="en-US" dirty="0"/>
          </a:p>
        </p:txBody>
      </p:sp>
    </p:spTree>
    <p:extLst>
      <p:ext uri="{BB962C8B-B14F-4D97-AF65-F5344CB8AC3E}">
        <p14:creationId xmlns:p14="http://schemas.microsoft.com/office/powerpoint/2010/main" val="7030942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Standards and Objectives</a:t>
            </a:r>
            <a:endParaRPr lang="en-US" dirty="0">
              <a:solidFill>
                <a:srgbClr val="790A14"/>
              </a:solidFill>
            </a:endParaRPr>
          </a:p>
        </p:txBody>
      </p:sp>
      <p:sp>
        <p:nvSpPr>
          <p:cNvPr id="3" name="Content Placeholder 2"/>
          <p:cNvSpPr>
            <a:spLocks noGrp="1"/>
          </p:cNvSpPr>
          <p:nvPr>
            <p:ph idx="1"/>
          </p:nvPr>
        </p:nvSpPr>
        <p:spPr/>
        <p:txBody>
          <a:bodyPr/>
          <a:lstStyle/>
          <a:p>
            <a:pPr>
              <a:spcBef>
                <a:spcPts val="0"/>
              </a:spcBef>
            </a:pPr>
            <a:r>
              <a:rPr lang="en-US" dirty="0" smtClean="0">
                <a:solidFill>
                  <a:srgbClr val="790A14"/>
                </a:solidFill>
              </a:rPr>
              <a:t>ASCA Standards</a:t>
            </a:r>
          </a:p>
          <a:p>
            <a:pPr lvl="1">
              <a:spcBef>
                <a:spcPts val="0"/>
              </a:spcBef>
            </a:pPr>
            <a:r>
              <a:rPr lang="en-US" dirty="0" smtClean="0">
                <a:solidFill>
                  <a:srgbClr val="790A14"/>
                </a:solidFill>
              </a:rPr>
              <a:t>C:A2.2: </a:t>
            </a:r>
            <a:r>
              <a:rPr lang="en-US" dirty="0">
                <a:solidFill>
                  <a:srgbClr val="790A14"/>
                </a:solidFill>
              </a:rPr>
              <a:t>Demonstrate how effort and persistence positively affect </a:t>
            </a:r>
            <a:r>
              <a:rPr lang="en-US" dirty="0" smtClean="0">
                <a:solidFill>
                  <a:srgbClr val="790A14"/>
                </a:solidFill>
              </a:rPr>
              <a:t>learning </a:t>
            </a:r>
          </a:p>
          <a:p>
            <a:pPr lvl="1">
              <a:spcBef>
                <a:spcPts val="0"/>
              </a:spcBef>
            </a:pPr>
            <a:r>
              <a:rPr lang="en-US" dirty="0" smtClean="0">
                <a:solidFill>
                  <a:srgbClr val="790A14"/>
                </a:solidFill>
              </a:rPr>
              <a:t>C:B1.2:  </a:t>
            </a:r>
            <a:r>
              <a:rPr lang="en-US" dirty="0">
                <a:solidFill>
                  <a:srgbClr val="790A14"/>
                </a:solidFill>
              </a:rPr>
              <a:t>Learn and apply critical-thinking skills </a:t>
            </a:r>
          </a:p>
          <a:p>
            <a:pPr>
              <a:spcBef>
                <a:spcPts val="0"/>
              </a:spcBef>
            </a:pPr>
            <a:r>
              <a:rPr lang="en-US" dirty="0" smtClean="0">
                <a:solidFill>
                  <a:srgbClr val="790A14"/>
                </a:solidFill>
              </a:rPr>
              <a:t>Students will learn how to write an effective cover letter and proper protocol for composing professional emails.</a:t>
            </a:r>
          </a:p>
        </p:txBody>
      </p:sp>
    </p:spTree>
    <p:extLst>
      <p:ext uri="{BB962C8B-B14F-4D97-AF65-F5344CB8AC3E}">
        <p14:creationId xmlns:p14="http://schemas.microsoft.com/office/powerpoint/2010/main" val="1364366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Cover Letters</a:t>
            </a:r>
            <a:endParaRPr lang="en-US" dirty="0">
              <a:solidFill>
                <a:srgbClr val="790A14"/>
              </a:solidFill>
            </a:endParaRPr>
          </a:p>
        </p:txBody>
      </p:sp>
      <p:sp>
        <p:nvSpPr>
          <p:cNvPr id="3" name="Content Placeholder 2"/>
          <p:cNvSpPr>
            <a:spLocks noGrp="1"/>
          </p:cNvSpPr>
          <p:nvPr>
            <p:ph idx="1"/>
          </p:nvPr>
        </p:nvSpPr>
        <p:spPr>
          <a:xfrm>
            <a:off x="900112" y="1904107"/>
            <a:ext cx="7345363" cy="4169793"/>
          </a:xfrm>
        </p:spPr>
        <p:txBody>
          <a:bodyPr>
            <a:normAutofit fontScale="92500"/>
          </a:bodyPr>
          <a:lstStyle/>
          <a:p>
            <a:pPr>
              <a:lnSpc>
                <a:spcPct val="110000"/>
              </a:lnSpc>
              <a:spcBef>
                <a:spcPts val="0"/>
              </a:spcBef>
            </a:pPr>
            <a:r>
              <a:rPr lang="en-US" dirty="0" smtClean="0">
                <a:solidFill>
                  <a:srgbClr val="790A14"/>
                </a:solidFill>
              </a:rPr>
              <a:t>A cover letter is an introductory letter you submit to your potential employer with your resume.</a:t>
            </a:r>
          </a:p>
          <a:p>
            <a:pPr>
              <a:lnSpc>
                <a:spcPct val="110000"/>
              </a:lnSpc>
              <a:spcBef>
                <a:spcPts val="0"/>
              </a:spcBef>
            </a:pPr>
            <a:r>
              <a:rPr lang="en-US" dirty="0">
                <a:solidFill>
                  <a:srgbClr val="790A14"/>
                </a:solidFill>
              </a:rPr>
              <a:t>A well written letter entices the employer to read your resume. </a:t>
            </a:r>
          </a:p>
          <a:p>
            <a:pPr>
              <a:lnSpc>
                <a:spcPct val="110000"/>
              </a:lnSpc>
              <a:spcBef>
                <a:spcPts val="0"/>
              </a:spcBef>
            </a:pPr>
            <a:r>
              <a:rPr lang="en-US" dirty="0">
                <a:solidFill>
                  <a:srgbClr val="790A14"/>
                </a:solidFill>
              </a:rPr>
              <a:t>Effective cover letters must convey a sense of purpose and project enthusiasm. A “form” cover letter rarely does this. </a:t>
            </a:r>
          </a:p>
          <a:p>
            <a:pPr lvl="1">
              <a:lnSpc>
                <a:spcPct val="110000"/>
              </a:lnSpc>
              <a:spcBef>
                <a:spcPts val="0"/>
              </a:spcBef>
            </a:pPr>
            <a:r>
              <a:rPr lang="en-US" dirty="0">
                <a:solidFill>
                  <a:srgbClr val="790A14"/>
                </a:solidFill>
              </a:rPr>
              <a:t>Researching the employer, college, or scholarship prior to writing the cover letter will give you the opportunity to effectively personalize your letter. </a:t>
            </a:r>
            <a:endParaRPr lang="en-US" dirty="0" smtClean="0">
              <a:solidFill>
                <a:srgbClr val="790A14"/>
              </a:solidFill>
            </a:endParaRPr>
          </a:p>
          <a:p>
            <a:pPr>
              <a:lnSpc>
                <a:spcPct val="110000"/>
              </a:lnSpc>
              <a:spcBef>
                <a:spcPts val="0"/>
              </a:spcBef>
            </a:pPr>
            <a:r>
              <a:rPr lang="en-US" dirty="0" smtClean="0">
                <a:solidFill>
                  <a:srgbClr val="790A14"/>
                </a:solidFill>
              </a:rPr>
              <a:t>You never get another chance to make a first impression!</a:t>
            </a:r>
            <a:endParaRPr lang="en-US" dirty="0">
              <a:solidFill>
                <a:srgbClr val="790A14"/>
              </a:solidFill>
            </a:endParaRPr>
          </a:p>
          <a:p>
            <a:pPr lvl="1"/>
            <a:endParaRPr lang="en-US" dirty="0"/>
          </a:p>
        </p:txBody>
      </p:sp>
    </p:spTree>
    <p:extLst>
      <p:ext uri="{BB962C8B-B14F-4D97-AF65-F5344CB8AC3E}">
        <p14:creationId xmlns:p14="http://schemas.microsoft.com/office/powerpoint/2010/main" val="263431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Cover Letter Tips</a:t>
            </a:r>
            <a:endParaRPr lang="en-US" dirty="0">
              <a:solidFill>
                <a:srgbClr val="790A14"/>
              </a:solidFill>
            </a:endParaRPr>
          </a:p>
        </p:txBody>
      </p:sp>
      <p:sp>
        <p:nvSpPr>
          <p:cNvPr id="3" name="Content Placeholder 2"/>
          <p:cNvSpPr>
            <a:spLocks noGrp="1"/>
          </p:cNvSpPr>
          <p:nvPr>
            <p:ph idx="1"/>
          </p:nvPr>
        </p:nvSpPr>
        <p:spPr/>
        <p:txBody>
          <a:bodyPr>
            <a:normAutofit fontScale="92500" lnSpcReduction="20000"/>
          </a:bodyPr>
          <a:lstStyle/>
          <a:p>
            <a:pPr>
              <a:lnSpc>
                <a:spcPct val="110000"/>
              </a:lnSpc>
              <a:spcBef>
                <a:spcPts val="0"/>
              </a:spcBef>
            </a:pPr>
            <a:r>
              <a:rPr lang="en-US" b="1" u="sng" dirty="0">
                <a:solidFill>
                  <a:srgbClr val="790A14"/>
                </a:solidFill>
              </a:rPr>
              <a:t>Always</a:t>
            </a:r>
            <a:r>
              <a:rPr lang="en-US" dirty="0">
                <a:solidFill>
                  <a:srgbClr val="790A14"/>
                </a:solidFill>
              </a:rPr>
              <a:t> include a cover letter when </a:t>
            </a:r>
            <a:r>
              <a:rPr lang="en-US" dirty="0" smtClean="0">
                <a:solidFill>
                  <a:srgbClr val="790A14"/>
                </a:solidFill>
              </a:rPr>
              <a:t>submitting your </a:t>
            </a:r>
            <a:r>
              <a:rPr lang="en-US" dirty="0">
                <a:solidFill>
                  <a:srgbClr val="790A14"/>
                </a:solidFill>
              </a:rPr>
              <a:t>resume. </a:t>
            </a:r>
            <a:endParaRPr lang="en-US" dirty="0" smtClean="0">
              <a:solidFill>
                <a:srgbClr val="790A14"/>
              </a:solidFill>
            </a:endParaRPr>
          </a:p>
          <a:p>
            <a:pPr>
              <a:lnSpc>
                <a:spcPct val="110000"/>
              </a:lnSpc>
              <a:spcBef>
                <a:spcPts val="0"/>
              </a:spcBef>
            </a:pPr>
            <a:r>
              <a:rPr lang="en-US" dirty="0">
                <a:solidFill>
                  <a:srgbClr val="790A14"/>
                </a:solidFill>
              </a:rPr>
              <a:t>Unless the advertisement specifies “no phone calls please” and the name is not given in the ad, find out the name and title of the individual who will be receiving your letter. Make sure you spell the name properly and get the proper abbreviation (Mr., Mrs., Ms.). </a:t>
            </a:r>
            <a:endParaRPr lang="en-US" dirty="0" smtClean="0">
              <a:solidFill>
                <a:srgbClr val="790A14"/>
              </a:solidFill>
            </a:endParaRPr>
          </a:p>
          <a:p>
            <a:pPr>
              <a:lnSpc>
                <a:spcPct val="110000"/>
              </a:lnSpc>
              <a:spcBef>
                <a:spcPts val="0"/>
              </a:spcBef>
            </a:pPr>
            <a:r>
              <a:rPr lang="en-US" dirty="0">
                <a:solidFill>
                  <a:srgbClr val="790A14"/>
                </a:solidFill>
              </a:rPr>
              <a:t>Do not use “form” </a:t>
            </a:r>
            <a:r>
              <a:rPr lang="en-US" dirty="0" smtClean="0">
                <a:solidFill>
                  <a:srgbClr val="790A14"/>
                </a:solidFill>
              </a:rPr>
              <a:t>letters. </a:t>
            </a:r>
            <a:r>
              <a:rPr lang="en-US" dirty="0">
                <a:solidFill>
                  <a:srgbClr val="790A14"/>
                </a:solidFill>
              </a:rPr>
              <a:t>Personalize each letter. If possible, explain why you want to work for the organization or attend the school. </a:t>
            </a:r>
            <a:endParaRPr lang="en-US" dirty="0" smtClean="0">
              <a:solidFill>
                <a:srgbClr val="790A14"/>
              </a:solidFill>
            </a:endParaRPr>
          </a:p>
          <a:p>
            <a:pPr lvl="1">
              <a:lnSpc>
                <a:spcPct val="110000"/>
              </a:lnSpc>
              <a:spcBef>
                <a:spcPts val="0"/>
              </a:spcBef>
            </a:pPr>
            <a:r>
              <a:rPr lang="en-US" dirty="0" smtClean="0">
                <a:solidFill>
                  <a:srgbClr val="790A14"/>
                </a:solidFill>
              </a:rPr>
              <a:t>Check out the organizations mission and values. Include key words from both in your letter.</a:t>
            </a:r>
            <a:endParaRPr lang="en-US" dirty="0">
              <a:solidFill>
                <a:srgbClr val="790A14"/>
              </a:solidFill>
            </a:endParaRPr>
          </a:p>
          <a:p>
            <a:endParaRPr lang="en-US" dirty="0" smtClean="0">
              <a:solidFill>
                <a:srgbClr val="790A14"/>
              </a:solidFill>
            </a:endParaRPr>
          </a:p>
          <a:p>
            <a:endParaRPr lang="en-US" dirty="0">
              <a:solidFill>
                <a:srgbClr val="790A14"/>
              </a:solidFill>
            </a:endParaRPr>
          </a:p>
          <a:p>
            <a:endParaRPr lang="en-US" dirty="0">
              <a:solidFill>
                <a:srgbClr val="790A14"/>
              </a:solidFill>
            </a:endParaRPr>
          </a:p>
          <a:p>
            <a:endParaRPr lang="en-US" dirty="0">
              <a:solidFill>
                <a:srgbClr val="790A14"/>
              </a:solidFill>
            </a:endParaRPr>
          </a:p>
        </p:txBody>
      </p:sp>
    </p:spTree>
    <p:extLst>
      <p:ext uri="{BB962C8B-B14F-4D97-AF65-F5344CB8AC3E}">
        <p14:creationId xmlns:p14="http://schemas.microsoft.com/office/powerpoint/2010/main" val="2388310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Cover Letter Tips, cont.</a:t>
            </a:r>
            <a:endParaRPr lang="en-US" dirty="0">
              <a:solidFill>
                <a:srgbClr val="790A14"/>
              </a:solidFill>
            </a:endParaRPr>
          </a:p>
        </p:txBody>
      </p:sp>
      <p:sp>
        <p:nvSpPr>
          <p:cNvPr id="3" name="Content Placeholder 2"/>
          <p:cNvSpPr>
            <a:spLocks noGrp="1"/>
          </p:cNvSpPr>
          <p:nvPr>
            <p:ph idx="1"/>
          </p:nvPr>
        </p:nvSpPr>
        <p:spPr/>
        <p:txBody>
          <a:bodyPr>
            <a:normAutofit/>
          </a:bodyPr>
          <a:lstStyle/>
          <a:p>
            <a:pPr>
              <a:lnSpc>
                <a:spcPct val="110000"/>
              </a:lnSpc>
              <a:spcBef>
                <a:spcPts val="0"/>
              </a:spcBef>
            </a:pPr>
            <a:r>
              <a:rPr lang="en-US" dirty="0">
                <a:solidFill>
                  <a:srgbClr val="790A14"/>
                </a:solidFill>
              </a:rPr>
              <a:t>Use a proper business format for your letters. </a:t>
            </a:r>
          </a:p>
          <a:p>
            <a:pPr>
              <a:lnSpc>
                <a:spcPct val="110000"/>
              </a:lnSpc>
              <a:spcBef>
                <a:spcPts val="0"/>
              </a:spcBef>
            </a:pPr>
            <a:r>
              <a:rPr lang="en-US" dirty="0">
                <a:solidFill>
                  <a:srgbClr val="790A14"/>
                </a:solidFill>
              </a:rPr>
              <a:t>Make sure the letter is PERFECT! Spelling, punctuation, and grammar count. Have someone proofread the letter before mailing it. </a:t>
            </a:r>
            <a:endParaRPr lang="en-US" dirty="0" smtClean="0">
              <a:solidFill>
                <a:srgbClr val="790A14"/>
              </a:solidFill>
            </a:endParaRPr>
          </a:p>
          <a:p>
            <a:pPr>
              <a:lnSpc>
                <a:spcPct val="110000"/>
              </a:lnSpc>
              <a:spcBef>
                <a:spcPts val="0"/>
              </a:spcBef>
            </a:pPr>
            <a:r>
              <a:rPr lang="en-US" dirty="0">
                <a:solidFill>
                  <a:srgbClr val="790A14"/>
                </a:solidFill>
              </a:rPr>
              <a:t>U</a:t>
            </a:r>
            <a:r>
              <a:rPr lang="en-US" dirty="0" smtClean="0">
                <a:solidFill>
                  <a:srgbClr val="790A14"/>
                </a:solidFill>
              </a:rPr>
              <a:t>se </a:t>
            </a:r>
            <a:r>
              <a:rPr lang="en-US" dirty="0">
                <a:solidFill>
                  <a:srgbClr val="790A14"/>
                </a:solidFill>
              </a:rPr>
              <a:t>a laser </a:t>
            </a:r>
            <a:r>
              <a:rPr lang="en-US" dirty="0" smtClean="0">
                <a:solidFill>
                  <a:srgbClr val="790A14"/>
                </a:solidFill>
              </a:rPr>
              <a:t>printer</a:t>
            </a:r>
            <a:r>
              <a:rPr lang="en-US" dirty="0">
                <a:solidFill>
                  <a:srgbClr val="790A14"/>
                </a:solidFill>
              </a:rPr>
              <a:t> </a:t>
            </a:r>
            <a:r>
              <a:rPr lang="en-US" dirty="0" smtClean="0">
                <a:solidFill>
                  <a:srgbClr val="790A14"/>
                </a:solidFill>
              </a:rPr>
              <a:t>and good </a:t>
            </a:r>
            <a:r>
              <a:rPr lang="en-US" dirty="0">
                <a:solidFill>
                  <a:srgbClr val="790A14"/>
                </a:solidFill>
              </a:rPr>
              <a:t>quality paper. Cheap, flimsy paper makes your application seem very ordinary. However, do not use flashy colors! </a:t>
            </a:r>
            <a:endParaRPr lang="en-US" dirty="0" smtClean="0">
              <a:solidFill>
                <a:srgbClr val="790A14"/>
              </a:solidFill>
            </a:endParaRPr>
          </a:p>
          <a:p>
            <a:pPr>
              <a:lnSpc>
                <a:spcPct val="110000"/>
              </a:lnSpc>
              <a:spcBef>
                <a:spcPts val="0"/>
              </a:spcBef>
            </a:pPr>
            <a:r>
              <a:rPr lang="en-US" dirty="0">
                <a:solidFill>
                  <a:srgbClr val="790A14"/>
                </a:solidFill>
              </a:rPr>
              <a:t>Utilize a one inch margin on all 4 sides. This white space draws the reader to the body of the letter. </a:t>
            </a:r>
          </a:p>
          <a:p>
            <a:endParaRPr lang="en-US" dirty="0">
              <a:solidFill>
                <a:srgbClr val="790A14"/>
              </a:solidFill>
            </a:endParaRPr>
          </a:p>
          <a:p>
            <a:endParaRPr lang="en-US" dirty="0">
              <a:solidFill>
                <a:srgbClr val="790A14"/>
              </a:solidFill>
            </a:endParaRPr>
          </a:p>
          <a:p>
            <a:endParaRPr lang="en-US" dirty="0">
              <a:solidFill>
                <a:srgbClr val="790A14"/>
              </a:solidFill>
            </a:endParaRPr>
          </a:p>
        </p:txBody>
      </p:sp>
    </p:spTree>
    <p:extLst>
      <p:ext uri="{BB962C8B-B14F-4D97-AF65-F5344CB8AC3E}">
        <p14:creationId xmlns:p14="http://schemas.microsoft.com/office/powerpoint/2010/main" val="153474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Cover Letter Tips, cont.</a:t>
            </a:r>
            <a:endParaRPr lang="en-US" dirty="0">
              <a:solidFill>
                <a:srgbClr val="790A14"/>
              </a:solidFill>
            </a:endParaRPr>
          </a:p>
        </p:txBody>
      </p:sp>
      <p:sp>
        <p:nvSpPr>
          <p:cNvPr id="3" name="Content Placeholder 2"/>
          <p:cNvSpPr>
            <a:spLocks noGrp="1"/>
          </p:cNvSpPr>
          <p:nvPr>
            <p:ph idx="1"/>
          </p:nvPr>
        </p:nvSpPr>
        <p:spPr>
          <a:xfrm>
            <a:off x="900112" y="1766838"/>
            <a:ext cx="7345363" cy="4656354"/>
          </a:xfrm>
        </p:spPr>
        <p:txBody>
          <a:bodyPr>
            <a:normAutofit fontScale="85000" lnSpcReduction="10000"/>
          </a:bodyPr>
          <a:lstStyle/>
          <a:p>
            <a:pPr>
              <a:lnSpc>
                <a:spcPct val="120000"/>
              </a:lnSpc>
              <a:spcBef>
                <a:spcPts val="0"/>
              </a:spcBef>
            </a:pPr>
            <a:r>
              <a:rPr lang="en-US" dirty="0">
                <a:solidFill>
                  <a:srgbClr val="790A14"/>
                </a:solidFill>
              </a:rPr>
              <a:t>In the opening paragraph, tell the reader the purpose of the letter. </a:t>
            </a:r>
          </a:p>
          <a:p>
            <a:pPr>
              <a:lnSpc>
                <a:spcPct val="120000"/>
              </a:lnSpc>
              <a:spcBef>
                <a:spcPts val="0"/>
              </a:spcBef>
            </a:pPr>
            <a:r>
              <a:rPr lang="en-US" dirty="0">
                <a:solidFill>
                  <a:srgbClr val="790A14"/>
                </a:solidFill>
              </a:rPr>
              <a:t>Use “I” statements and action verbs when describing your experience. </a:t>
            </a:r>
          </a:p>
          <a:p>
            <a:pPr>
              <a:lnSpc>
                <a:spcPct val="120000"/>
              </a:lnSpc>
              <a:spcBef>
                <a:spcPts val="0"/>
              </a:spcBef>
            </a:pPr>
            <a:r>
              <a:rPr lang="en-US" dirty="0">
                <a:solidFill>
                  <a:srgbClr val="790A14"/>
                </a:solidFill>
              </a:rPr>
              <a:t>Get to the point! Employers do not have the time to read lengthy letters. A cover letter should never exceed one page. </a:t>
            </a:r>
          </a:p>
          <a:p>
            <a:pPr>
              <a:lnSpc>
                <a:spcPct val="120000"/>
              </a:lnSpc>
              <a:spcBef>
                <a:spcPts val="0"/>
              </a:spcBef>
            </a:pPr>
            <a:r>
              <a:rPr lang="en-US" dirty="0">
                <a:solidFill>
                  <a:srgbClr val="790A14"/>
                </a:solidFill>
              </a:rPr>
              <a:t>Focus on the specific skills and interests you possess that you can offer the employer or college. Concentrate on skills which match the advertised employment qualifications or the desired program of study. </a:t>
            </a:r>
            <a:endParaRPr lang="en-US" dirty="0" smtClean="0">
              <a:solidFill>
                <a:srgbClr val="790A14"/>
              </a:solidFill>
            </a:endParaRPr>
          </a:p>
          <a:p>
            <a:pPr>
              <a:lnSpc>
                <a:spcPct val="120000"/>
              </a:lnSpc>
              <a:spcBef>
                <a:spcPts val="0"/>
              </a:spcBef>
            </a:pPr>
            <a:r>
              <a:rPr lang="en-US" dirty="0" smtClean="0">
                <a:solidFill>
                  <a:srgbClr val="790A14"/>
                </a:solidFill>
              </a:rPr>
              <a:t>Stress </a:t>
            </a:r>
            <a:r>
              <a:rPr lang="en-US" dirty="0">
                <a:solidFill>
                  <a:srgbClr val="790A14"/>
                </a:solidFill>
              </a:rPr>
              <a:t>what you can do for the company or college, not what the company or college can do for you. Sound upbeat and confident. Sell yourself! </a:t>
            </a:r>
          </a:p>
        </p:txBody>
      </p:sp>
    </p:spTree>
    <p:extLst>
      <p:ext uri="{BB962C8B-B14F-4D97-AF65-F5344CB8AC3E}">
        <p14:creationId xmlns:p14="http://schemas.microsoft.com/office/powerpoint/2010/main" val="3657053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Cover Letter Tips, cont.</a:t>
            </a:r>
            <a:endParaRPr lang="en-US" dirty="0">
              <a:solidFill>
                <a:srgbClr val="790A14"/>
              </a:solidFill>
            </a:endParaRPr>
          </a:p>
        </p:txBody>
      </p:sp>
      <p:sp>
        <p:nvSpPr>
          <p:cNvPr id="3" name="Content Placeholder 2"/>
          <p:cNvSpPr>
            <a:spLocks noGrp="1"/>
          </p:cNvSpPr>
          <p:nvPr>
            <p:ph idx="1"/>
          </p:nvPr>
        </p:nvSpPr>
        <p:spPr/>
        <p:txBody>
          <a:bodyPr/>
          <a:lstStyle/>
          <a:p>
            <a:pPr>
              <a:spcBef>
                <a:spcPts val="0"/>
              </a:spcBef>
            </a:pPr>
            <a:r>
              <a:rPr lang="en-US" dirty="0">
                <a:solidFill>
                  <a:srgbClr val="790A14"/>
                </a:solidFill>
              </a:rPr>
              <a:t>Don’t mention salary expectations unless the advertisement specifically requests it. In that case, the best strategy is to give a range. For example, “My earnings have ranged from $7.00 to $10.50 per hour in the various sales positions I have held.” </a:t>
            </a:r>
          </a:p>
          <a:p>
            <a:pPr>
              <a:spcBef>
                <a:spcPts val="0"/>
              </a:spcBef>
            </a:pPr>
            <a:r>
              <a:rPr lang="en-US" dirty="0" smtClean="0">
                <a:solidFill>
                  <a:srgbClr val="790A14"/>
                </a:solidFill>
              </a:rPr>
              <a:t>End </a:t>
            </a:r>
            <a:r>
              <a:rPr lang="en-US" dirty="0">
                <a:solidFill>
                  <a:srgbClr val="790A14"/>
                </a:solidFill>
              </a:rPr>
              <a:t>by thanking the reader and stating that you look forward to meeting with them. Make a specific suggestion for the next step of the process and follow up as promised. </a:t>
            </a:r>
          </a:p>
          <a:p>
            <a:endParaRPr lang="en-US" dirty="0"/>
          </a:p>
        </p:txBody>
      </p:sp>
    </p:spTree>
    <p:extLst>
      <p:ext uri="{BB962C8B-B14F-4D97-AF65-F5344CB8AC3E}">
        <p14:creationId xmlns:p14="http://schemas.microsoft.com/office/powerpoint/2010/main" val="184987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You </a:t>
            </a:r>
            <a:r>
              <a:rPr lang="en-US" sz="3600" dirty="0" smtClean="0"/>
              <a:t>                         These Questions</a:t>
            </a:r>
            <a:endParaRPr lang="en-US" sz="3600" dirty="0"/>
          </a:p>
        </p:txBody>
      </p:sp>
      <p:sp>
        <p:nvSpPr>
          <p:cNvPr id="3" name="Content Placeholder 2"/>
          <p:cNvSpPr>
            <a:spLocks noGrp="1"/>
          </p:cNvSpPr>
          <p:nvPr>
            <p:ph idx="1"/>
          </p:nvPr>
        </p:nvSpPr>
        <p:spPr/>
        <p:txBody>
          <a:bodyPr>
            <a:normAutofit/>
          </a:bodyPr>
          <a:lstStyle/>
          <a:p>
            <a:pPr>
              <a:spcBef>
                <a:spcPts val="0"/>
              </a:spcBef>
            </a:pPr>
            <a:r>
              <a:rPr lang="en-US" dirty="0" smtClean="0">
                <a:solidFill>
                  <a:srgbClr val="790A14"/>
                </a:solidFill>
              </a:rPr>
              <a:t>Before sending ask yourself these questions:</a:t>
            </a:r>
          </a:p>
          <a:p>
            <a:pPr lvl="1">
              <a:spcBef>
                <a:spcPts val="0"/>
              </a:spcBef>
            </a:pPr>
            <a:r>
              <a:rPr lang="en-US" dirty="0">
                <a:solidFill>
                  <a:srgbClr val="790A14"/>
                </a:solidFill>
              </a:rPr>
              <a:t>Is it clear? Does it state exactly what I want it to state? </a:t>
            </a:r>
          </a:p>
          <a:p>
            <a:pPr lvl="1">
              <a:spcBef>
                <a:spcPts val="0"/>
              </a:spcBef>
            </a:pPr>
            <a:r>
              <a:rPr lang="en-US" dirty="0">
                <a:solidFill>
                  <a:srgbClr val="790A14"/>
                </a:solidFill>
              </a:rPr>
              <a:t>Is it concise? Does it state what I want it to state in the fewest possible words? </a:t>
            </a:r>
          </a:p>
          <a:p>
            <a:pPr lvl="1">
              <a:spcBef>
                <a:spcPts val="0"/>
              </a:spcBef>
            </a:pPr>
            <a:r>
              <a:rPr lang="en-US" dirty="0">
                <a:solidFill>
                  <a:srgbClr val="790A14"/>
                </a:solidFill>
              </a:rPr>
              <a:t>Is it well organized? </a:t>
            </a:r>
          </a:p>
          <a:p>
            <a:pPr lvl="1">
              <a:spcBef>
                <a:spcPts val="0"/>
              </a:spcBef>
            </a:pPr>
            <a:r>
              <a:rPr lang="en-US" dirty="0">
                <a:solidFill>
                  <a:srgbClr val="790A14"/>
                </a:solidFill>
              </a:rPr>
              <a:t>Am I projecting to the employer or college the contribution I can make? </a:t>
            </a:r>
          </a:p>
          <a:p>
            <a:pPr lvl="1">
              <a:spcBef>
                <a:spcPts val="0"/>
              </a:spcBef>
            </a:pPr>
            <a:r>
              <a:rPr lang="en-US" dirty="0">
                <a:solidFill>
                  <a:srgbClr val="790A14"/>
                </a:solidFill>
              </a:rPr>
              <a:t>Have I stressed areas in my experience and/or education that are relevant to the person reading </a:t>
            </a:r>
            <a:r>
              <a:rPr lang="en-US" dirty="0" smtClean="0">
                <a:solidFill>
                  <a:srgbClr val="790A14"/>
                </a:solidFill>
              </a:rPr>
              <a:t>it</a:t>
            </a:r>
            <a:r>
              <a:rPr lang="en-US" dirty="0">
                <a:solidFill>
                  <a:srgbClr val="790A14"/>
                </a:solidFill>
              </a:rPr>
              <a:t>? </a:t>
            </a:r>
          </a:p>
        </p:txBody>
      </p:sp>
      <p:pic>
        <p:nvPicPr>
          <p:cNvPr id="4" name="Picture 3" descr="images.jpg"/>
          <p:cNvPicPr>
            <a:picLocks noChangeAspect="1"/>
          </p:cNvPicPr>
          <p:nvPr/>
        </p:nvPicPr>
        <p:blipFill rotWithShape="1">
          <a:blip r:embed="rId2">
            <a:extLst>
              <a:ext uri="{28A0092B-C50C-407E-A947-70E740481C1C}">
                <a14:useLocalDpi xmlns:a14="http://schemas.microsoft.com/office/drawing/2010/main" val="0"/>
              </a:ext>
            </a:extLst>
          </a:blip>
          <a:srcRect l="10575" t="2474" r="10977" b="-2474"/>
          <a:stretch/>
        </p:blipFill>
        <p:spPr>
          <a:xfrm>
            <a:off x="1849965" y="503731"/>
            <a:ext cx="2743591" cy="916155"/>
          </a:xfrm>
          <a:prstGeom prst="rect">
            <a:avLst/>
          </a:prstGeom>
        </p:spPr>
      </p:pic>
    </p:spTree>
    <p:extLst>
      <p:ext uri="{BB962C8B-B14F-4D97-AF65-F5344CB8AC3E}">
        <p14:creationId xmlns:p14="http://schemas.microsoft.com/office/powerpoint/2010/main" val="299374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0A14"/>
                </a:solidFill>
              </a:rPr>
              <a:t>Parts of a Cover Letter </a:t>
            </a:r>
            <a:endParaRPr lang="en-US" dirty="0">
              <a:solidFill>
                <a:srgbClr val="790A14"/>
              </a:solidFill>
            </a:endParaRPr>
          </a:p>
        </p:txBody>
      </p:sp>
      <p:sp>
        <p:nvSpPr>
          <p:cNvPr id="3" name="Content Placeholder 2"/>
          <p:cNvSpPr>
            <a:spLocks noGrp="1"/>
          </p:cNvSpPr>
          <p:nvPr>
            <p:ph idx="1"/>
          </p:nvPr>
        </p:nvSpPr>
        <p:spPr/>
        <p:txBody>
          <a:bodyPr/>
          <a:lstStyle/>
          <a:p>
            <a:pPr>
              <a:spcBef>
                <a:spcPts val="0"/>
              </a:spcBef>
            </a:pPr>
            <a:r>
              <a:rPr lang="en-US" dirty="0" smtClean="0">
                <a:solidFill>
                  <a:srgbClr val="790A14"/>
                </a:solidFill>
              </a:rPr>
              <a:t>Heading – Your contact information</a:t>
            </a:r>
          </a:p>
          <a:p>
            <a:pPr>
              <a:spcBef>
                <a:spcPts val="0"/>
              </a:spcBef>
            </a:pPr>
            <a:r>
              <a:rPr lang="en-US" dirty="0" smtClean="0">
                <a:solidFill>
                  <a:srgbClr val="790A14"/>
                </a:solidFill>
              </a:rPr>
              <a:t>Inside Address – The employer’s contact information. </a:t>
            </a:r>
            <a:endParaRPr lang="en-US" dirty="0">
              <a:solidFill>
                <a:srgbClr val="790A14"/>
              </a:solidFill>
            </a:endParaRPr>
          </a:p>
          <a:p>
            <a:pPr>
              <a:spcBef>
                <a:spcPts val="0"/>
              </a:spcBef>
            </a:pPr>
            <a:r>
              <a:rPr lang="en-US" dirty="0" smtClean="0">
                <a:solidFill>
                  <a:srgbClr val="790A14"/>
                </a:solidFill>
              </a:rPr>
              <a:t>Salutation – Dear… Never use “To Whom It May Concern!”</a:t>
            </a:r>
          </a:p>
          <a:p>
            <a:pPr>
              <a:spcBef>
                <a:spcPts val="0"/>
              </a:spcBef>
            </a:pPr>
            <a:r>
              <a:rPr lang="en-US" dirty="0" smtClean="0">
                <a:solidFill>
                  <a:srgbClr val="790A14"/>
                </a:solidFill>
              </a:rPr>
              <a:t>Intro Paragraph – Why you are writing</a:t>
            </a:r>
          </a:p>
          <a:p>
            <a:pPr>
              <a:spcBef>
                <a:spcPts val="0"/>
              </a:spcBef>
            </a:pPr>
            <a:r>
              <a:rPr lang="en-US" dirty="0" smtClean="0">
                <a:solidFill>
                  <a:srgbClr val="790A14"/>
                </a:solidFill>
              </a:rPr>
              <a:t>1</a:t>
            </a:r>
            <a:r>
              <a:rPr lang="en-US" baseline="30000" dirty="0" smtClean="0">
                <a:solidFill>
                  <a:srgbClr val="790A14"/>
                </a:solidFill>
              </a:rPr>
              <a:t>st</a:t>
            </a:r>
            <a:r>
              <a:rPr lang="en-US" dirty="0" smtClean="0">
                <a:solidFill>
                  <a:srgbClr val="790A14"/>
                </a:solidFill>
              </a:rPr>
              <a:t> Main Paragraph - </a:t>
            </a:r>
            <a:r>
              <a:rPr lang="en-US" dirty="0">
                <a:solidFill>
                  <a:srgbClr val="790A14"/>
                </a:solidFill>
              </a:rPr>
              <a:t>Describe your qualifications. Sell your skills and knowledge. Tell why you are interested in the company or college. Point out any related experience you have. </a:t>
            </a:r>
          </a:p>
          <a:p>
            <a:pPr>
              <a:spcBef>
                <a:spcPts val="0"/>
              </a:spcBef>
            </a:pPr>
            <a:endParaRPr lang="en-US" dirty="0" smtClean="0"/>
          </a:p>
          <a:p>
            <a:endParaRPr lang="en-US" dirty="0" smtClean="0"/>
          </a:p>
          <a:p>
            <a:endParaRPr lang="en-US" dirty="0"/>
          </a:p>
        </p:txBody>
      </p:sp>
    </p:spTree>
    <p:extLst>
      <p:ext uri="{BB962C8B-B14F-4D97-AF65-F5344CB8AC3E}">
        <p14:creationId xmlns:p14="http://schemas.microsoft.com/office/powerpoint/2010/main" val="38022301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376</TotalTime>
  <Words>1266</Words>
  <Application>Microsoft Macintosh PowerPoint</Application>
  <PresentationFormat>On-screen Show (4:3)</PresentationFormat>
  <Paragraphs>94</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Capital</vt:lpstr>
      <vt:lpstr>Professional Writings: Cover Letters and Emails</vt:lpstr>
      <vt:lpstr>Standards and Objectives</vt:lpstr>
      <vt:lpstr>Cover Letters</vt:lpstr>
      <vt:lpstr>Cover Letter Tips</vt:lpstr>
      <vt:lpstr>Cover Letter Tips, cont.</vt:lpstr>
      <vt:lpstr>Cover Letter Tips, cont.</vt:lpstr>
      <vt:lpstr>Cover Letter Tips, cont.</vt:lpstr>
      <vt:lpstr>You                          These Questions</vt:lpstr>
      <vt:lpstr>Parts of a Cover Letter </vt:lpstr>
      <vt:lpstr>Parts of a Cover Letter, cont.</vt:lpstr>
      <vt:lpstr>Your Cover Letter Should Not Look Like This</vt:lpstr>
      <vt:lpstr>Or This</vt:lpstr>
      <vt:lpstr>Professional Emails</vt:lpstr>
      <vt:lpstr>Professional Emails, cont.</vt:lpstr>
      <vt:lpstr>Professional Emails, cont.</vt:lpstr>
      <vt:lpstr>Make Sure Not to Commit Any Word Crimes</vt:lpstr>
      <vt:lpstr>Review Quiz</vt:lpstr>
      <vt:lpstr>Assignment</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Writings: Cover Letters and Emails</dc:title>
  <dc:creator>Teacher</dc:creator>
  <cp:lastModifiedBy>Brooke Seifert</cp:lastModifiedBy>
  <cp:revision>19</cp:revision>
  <dcterms:created xsi:type="dcterms:W3CDTF">2014-08-11T16:58:34Z</dcterms:created>
  <dcterms:modified xsi:type="dcterms:W3CDTF">2015-09-08T18:18:09Z</dcterms:modified>
</cp:coreProperties>
</file>