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0" r:id="rId1"/>
    <p:sldMasterId id="2147483832" r:id="rId2"/>
  </p:sldMasterIdLst>
  <p:sldIdLst>
    <p:sldId id="256" r:id="rId3"/>
    <p:sldId id="270" r:id="rId4"/>
    <p:sldId id="271" r:id="rId5"/>
    <p:sldId id="272" r:id="rId6"/>
    <p:sldId id="257" r:id="rId7"/>
    <p:sldId id="258" r:id="rId8"/>
    <p:sldId id="259" r:id="rId9"/>
    <p:sldId id="274" r:id="rId10"/>
    <p:sldId id="260" r:id="rId11"/>
    <p:sldId id="261" r:id="rId12"/>
    <p:sldId id="262" r:id="rId13"/>
    <p:sldId id="263" r:id="rId14"/>
    <p:sldId id="264" r:id="rId15"/>
    <p:sldId id="273" r:id="rId16"/>
    <p:sldId id="275" r:id="rId17"/>
    <p:sldId id="265" r:id="rId18"/>
    <p:sldId id="266" r:id="rId19"/>
    <p:sldId id="267" r:id="rId20"/>
    <p:sldId id="268" r:id="rId21"/>
    <p:sldId id="269" r:id="rId22"/>
    <p:sldId id="276"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44" d="100"/>
          <a:sy n="44" d="100"/>
        </p:scale>
        <p:origin x="-134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pieChart>
        <c:varyColors val="1"/>
        <c:ser>
          <c:idx val="0"/>
          <c:order val="0"/>
          <c:tx>
            <c:strRef>
              <c:f>Sheet1!$B$1</c:f>
              <c:strCache>
                <c:ptCount val="1"/>
                <c:pt idx="0">
                  <c:v>How You Are Rated in a Job Interview</c:v>
                </c:pt>
              </c:strCache>
            </c:strRef>
          </c:tx>
          <c:cat>
            <c:strRef>
              <c:f>Sheet1!$A$2:$A$5</c:f>
              <c:strCache>
                <c:ptCount val="4"/>
                <c:pt idx="0">
                  <c:v>Communication Skills (25%)</c:v>
                </c:pt>
                <c:pt idx="1">
                  <c:v>Job Qualifications (10%)</c:v>
                </c:pt>
                <c:pt idx="2">
                  <c:v>Appearance (25%)</c:v>
                </c:pt>
                <c:pt idx="3">
                  <c:v>Attitude (40%)</c:v>
                </c:pt>
              </c:strCache>
            </c:strRef>
          </c:cat>
          <c:val>
            <c:numRef>
              <c:f>Sheet1!$B$2:$B$5</c:f>
              <c:numCache>
                <c:formatCode>General</c:formatCode>
                <c:ptCount val="4"/>
                <c:pt idx="0">
                  <c:v>25.0</c:v>
                </c:pt>
                <c:pt idx="1">
                  <c:v>10.0</c:v>
                </c:pt>
                <c:pt idx="2">
                  <c:v>25.0</c:v>
                </c:pt>
                <c:pt idx="3">
                  <c:v>40.0</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0" name="Freeform 7"/>
          <p:cNvSpPr>
            <a:spLocks/>
          </p:cNvSpPr>
          <p:nvPr/>
        </p:nvSpPr>
        <p:spPr bwMode="auto">
          <a:xfrm>
            <a:off x="-38100" y="463550"/>
            <a:ext cx="9182100" cy="6419850"/>
          </a:xfrm>
          <a:custGeom>
            <a:avLst/>
            <a:gdLst/>
            <a:ahLst/>
            <a:cxnLst>
              <a:cxn ang="0">
                <a:pos x="17280" y="12123"/>
              </a:cxn>
              <a:cxn ang="0">
                <a:pos x="0" y="12132"/>
              </a:cxn>
              <a:cxn ang="0">
                <a:pos x="2" y="4163"/>
              </a:cxn>
              <a:cxn ang="0">
                <a:pos x="262" y="3633"/>
              </a:cxn>
              <a:cxn ang="0">
                <a:pos x="567" y="3147"/>
              </a:cxn>
              <a:cxn ang="0">
                <a:pos x="912" y="2704"/>
              </a:cxn>
              <a:cxn ang="0">
                <a:pos x="1295" y="2299"/>
              </a:cxn>
              <a:cxn ang="0">
                <a:pos x="1714" y="1931"/>
              </a:cxn>
              <a:cxn ang="0">
                <a:pos x="2166" y="1602"/>
              </a:cxn>
              <a:cxn ang="0">
                <a:pos x="2649" y="1308"/>
              </a:cxn>
              <a:cxn ang="0">
                <a:pos x="3160" y="1048"/>
              </a:cxn>
              <a:cxn ang="0">
                <a:pos x="3696" y="820"/>
              </a:cxn>
              <a:cxn ang="0">
                <a:pos x="4255" y="623"/>
              </a:cxn>
              <a:cxn ang="0">
                <a:pos x="4835" y="457"/>
              </a:cxn>
              <a:cxn ang="0">
                <a:pos x="5433" y="319"/>
              </a:cxn>
              <a:cxn ang="0">
                <a:pos x="6047" y="207"/>
              </a:cxn>
              <a:cxn ang="0">
                <a:pos x="6673" y="121"/>
              </a:cxn>
              <a:cxn ang="0">
                <a:pos x="7311" y="59"/>
              </a:cxn>
              <a:cxn ang="0">
                <a:pos x="7955" y="19"/>
              </a:cxn>
              <a:cxn ang="0">
                <a:pos x="8605" y="0"/>
              </a:cxn>
              <a:cxn ang="0">
                <a:pos x="9259" y="1"/>
              </a:cxn>
              <a:cxn ang="0">
                <a:pos x="9911" y="20"/>
              </a:cxn>
              <a:cxn ang="0">
                <a:pos x="10562" y="55"/>
              </a:cxn>
              <a:cxn ang="0">
                <a:pos x="11209" y="107"/>
              </a:cxn>
              <a:cxn ang="0">
                <a:pos x="11848" y="172"/>
              </a:cxn>
              <a:cxn ang="0">
                <a:pos x="12477" y="250"/>
              </a:cxn>
              <a:cxn ang="0">
                <a:pos x="13094" y="338"/>
              </a:cxn>
              <a:cxn ang="0">
                <a:pos x="13695" y="435"/>
              </a:cxn>
              <a:cxn ang="0">
                <a:pos x="14280" y="542"/>
              </a:cxn>
              <a:cxn ang="0">
                <a:pos x="14845" y="655"/>
              </a:cxn>
              <a:cxn ang="0">
                <a:pos x="15387" y="772"/>
              </a:cxn>
              <a:cxn ang="0">
                <a:pos x="15904" y="894"/>
              </a:cxn>
              <a:cxn ang="0">
                <a:pos x="16393" y="1019"/>
              </a:cxn>
              <a:cxn ang="0">
                <a:pos x="16853" y="1144"/>
              </a:cxn>
              <a:cxn ang="0">
                <a:pos x="17280" y="1268"/>
              </a:cxn>
              <a:cxn ang="0">
                <a:pos x="17280" y="1980"/>
              </a:cxn>
              <a:cxn ang="0">
                <a:pos x="17280" y="2678"/>
              </a:cxn>
              <a:cxn ang="0">
                <a:pos x="17280" y="3364"/>
              </a:cxn>
              <a:cxn ang="0">
                <a:pos x="17280" y="4043"/>
              </a:cxn>
              <a:cxn ang="0">
                <a:pos x="17280" y="4712"/>
              </a:cxn>
              <a:cxn ang="0">
                <a:pos x="17280" y="5377"/>
              </a:cxn>
              <a:cxn ang="0">
                <a:pos x="17280" y="6038"/>
              </a:cxn>
              <a:cxn ang="0">
                <a:pos x="17280" y="6696"/>
              </a:cxn>
              <a:cxn ang="0">
                <a:pos x="17280" y="7355"/>
              </a:cxn>
              <a:cxn ang="0">
                <a:pos x="17280" y="8015"/>
              </a:cxn>
              <a:cxn ang="0">
                <a:pos x="17280" y="8680"/>
              </a:cxn>
              <a:cxn ang="0">
                <a:pos x="17280" y="9350"/>
              </a:cxn>
              <a:cxn ang="0">
                <a:pos x="17280" y="10027"/>
              </a:cxn>
              <a:cxn ang="0">
                <a:pos x="17280" y="10714"/>
              </a:cxn>
              <a:cxn ang="0">
                <a:pos x="17280" y="11413"/>
              </a:cxn>
              <a:cxn ang="0">
                <a:pos x="17280" y="12123"/>
              </a:cxn>
            </a:cxnLst>
            <a:rect l="0" t="0" r="r" b="b"/>
            <a:pathLst>
              <a:path w="17280" h="12132">
                <a:moveTo>
                  <a:pt x="17280" y="12123"/>
                </a:moveTo>
                <a:lnTo>
                  <a:pt x="0" y="12132"/>
                </a:lnTo>
                <a:lnTo>
                  <a:pt x="2" y="4163"/>
                </a:lnTo>
                <a:lnTo>
                  <a:pt x="262" y="3633"/>
                </a:lnTo>
                <a:lnTo>
                  <a:pt x="567" y="3147"/>
                </a:lnTo>
                <a:lnTo>
                  <a:pt x="912" y="2704"/>
                </a:lnTo>
                <a:lnTo>
                  <a:pt x="1295" y="2299"/>
                </a:lnTo>
                <a:lnTo>
                  <a:pt x="1714" y="1931"/>
                </a:lnTo>
                <a:lnTo>
                  <a:pt x="2166" y="1602"/>
                </a:lnTo>
                <a:lnTo>
                  <a:pt x="2649" y="1308"/>
                </a:lnTo>
                <a:lnTo>
                  <a:pt x="3160" y="1048"/>
                </a:lnTo>
                <a:lnTo>
                  <a:pt x="3696" y="820"/>
                </a:lnTo>
                <a:lnTo>
                  <a:pt x="4255" y="623"/>
                </a:lnTo>
                <a:lnTo>
                  <a:pt x="4835" y="457"/>
                </a:lnTo>
                <a:lnTo>
                  <a:pt x="5433" y="319"/>
                </a:lnTo>
                <a:lnTo>
                  <a:pt x="6047" y="207"/>
                </a:lnTo>
                <a:lnTo>
                  <a:pt x="6673" y="121"/>
                </a:lnTo>
                <a:lnTo>
                  <a:pt x="7311" y="59"/>
                </a:lnTo>
                <a:lnTo>
                  <a:pt x="7955" y="19"/>
                </a:lnTo>
                <a:lnTo>
                  <a:pt x="8605" y="0"/>
                </a:lnTo>
                <a:lnTo>
                  <a:pt x="9259" y="1"/>
                </a:lnTo>
                <a:lnTo>
                  <a:pt x="9911" y="20"/>
                </a:lnTo>
                <a:lnTo>
                  <a:pt x="10562" y="55"/>
                </a:lnTo>
                <a:lnTo>
                  <a:pt x="11209" y="107"/>
                </a:lnTo>
                <a:lnTo>
                  <a:pt x="11848" y="172"/>
                </a:lnTo>
                <a:lnTo>
                  <a:pt x="12477" y="250"/>
                </a:lnTo>
                <a:lnTo>
                  <a:pt x="13094" y="338"/>
                </a:lnTo>
                <a:lnTo>
                  <a:pt x="13695" y="435"/>
                </a:lnTo>
                <a:lnTo>
                  <a:pt x="14280" y="542"/>
                </a:lnTo>
                <a:lnTo>
                  <a:pt x="14845" y="655"/>
                </a:lnTo>
                <a:lnTo>
                  <a:pt x="15387" y="772"/>
                </a:lnTo>
                <a:lnTo>
                  <a:pt x="15904" y="894"/>
                </a:lnTo>
                <a:lnTo>
                  <a:pt x="16393" y="1019"/>
                </a:lnTo>
                <a:lnTo>
                  <a:pt x="16853" y="1144"/>
                </a:lnTo>
                <a:lnTo>
                  <a:pt x="17280" y="1268"/>
                </a:lnTo>
                <a:lnTo>
                  <a:pt x="17280" y="1980"/>
                </a:lnTo>
                <a:lnTo>
                  <a:pt x="17280" y="2678"/>
                </a:lnTo>
                <a:lnTo>
                  <a:pt x="17280" y="3364"/>
                </a:lnTo>
                <a:lnTo>
                  <a:pt x="17280" y="4043"/>
                </a:lnTo>
                <a:lnTo>
                  <a:pt x="17280" y="4712"/>
                </a:lnTo>
                <a:lnTo>
                  <a:pt x="17280" y="5377"/>
                </a:lnTo>
                <a:lnTo>
                  <a:pt x="17280" y="6038"/>
                </a:lnTo>
                <a:lnTo>
                  <a:pt x="17280" y="6696"/>
                </a:lnTo>
                <a:lnTo>
                  <a:pt x="17280" y="7355"/>
                </a:lnTo>
                <a:lnTo>
                  <a:pt x="17280" y="8015"/>
                </a:lnTo>
                <a:lnTo>
                  <a:pt x="17280" y="8680"/>
                </a:lnTo>
                <a:lnTo>
                  <a:pt x="17280" y="9350"/>
                </a:lnTo>
                <a:lnTo>
                  <a:pt x="17280" y="10027"/>
                </a:lnTo>
                <a:lnTo>
                  <a:pt x="17280" y="10714"/>
                </a:lnTo>
                <a:lnTo>
                  <a:pt x="17280" y="11413"/>
                </a:lnTo>
                <a:lnTo>
                  <a:pt x="17280" y="12123"/>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a:xfrm>
            <a:off x="685800" y="1143000"/>
            <a:ext cx="7772400" cy="646331"/>
          </a:xfrm>
        </p:spPr>
        <p:txBody>
          <a:bodyPr>
            <a:normAutofit/>
          </a:bodyPr>
          <a:lstStyle>
            <a:lvl1pPr algn="r">
              <a:defRPr sz="3600">
                <a:solidFill>
                  <a:schemeClr val="accent3">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1828800"/>
            <a:ext cx="7772400" cy="461665"/>
          </a:xfrm>
        </p:spPr>
        <p:txBody>
          <a:bodyPr>
            <a:normAutofit/>
          </a:bodyPr>
          <a:lstStyle>
            <a:lvl1pPr marL="0" indent="0" algn="r">
              <a:buNone/>
              <a:defRPr sz="2400">
                <a:solidFill>
                  <a:schemeClr val="accent5">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6324600"/>
            <a:ext cx="2133600" cy="365125"/>
          </a:xfrm>
        </p:spPr>
        <p:txBody>
          <a:bodyPr/>
          <a:lstStyle/>
          <a:p>
            <a:fld id="{3419B39A-FED7-F541-8D31-FB45DE6749A7}" type="datetimeFigureOut">
              <a:rPr lang="en-US" smtClean="0"/>
              <a:t>9/15/15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
        <p:nvSpPr>
          <p:cNvPr id="45" name="Freeform 9"/>
          <p:cNvSpPr>
            <a:spLocks/>
          </p:cNvSpPr>
          <p:nvPr/>
        </p:nvSpPr>
        <p:spPr bwMode="auto">
          <a:xfrm flipV="1">
            <a:off x="-25400" y="4889500"/>
            <a:ext cx="8839200" cy="3276600"/>
          </a:xfrm>
          <a:custGeom>
            <a:avLst/>
            <a:gdLst/>
            <a:ahLst/>
            <a:cxnLst>
              <a:cxn ang="0">
                <a:pos x="0" y="2527"/>
              </a:cxn>
              <a:cxn ang="0">
                <a:pos x="6913" y="3360"/>
              </a:cxn>
              <a:cxn ang="0">
                <a:pos x="0" y="2144"/>
              </a:cxn>
              <a:cxn ang="0">
                <a:pos x="0" y="252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chemeClr val="accent4">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8"/>
          <p:cNvSpPr>
            <a:spLocks/>
          </p:cNvSpPr>
          <p:nvPr/>
        </p:nvSpPr>
        <p:spPr bwMode="auto">
          <a:xfrm flipV="1">
            <a:off x="-25400" y="4786406"/>
            <a:ext cx="9144000" cy="3227294"/>
          </a:xfrm>
          <a:custGeom>
            <a:avLst/>
            <a:gdLst/>
            <a:ahLst/>
            <a:cxnLst>
              <a:cxn ang="0">
                <a:pos x="0" y="2527"/>
              </a:cxn>
              <a:cxn ang="0">
                <a:pos x="6913" y="3360"/>
              </a:cxn>
              <a:cxn ang="0">
                <a:pos x="0" y="2144"/>
              </a:cxn>
              <a:cxn ang="0">
                <a:pos x="0" y="252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5"/>
          <p:cNvSpPr>
            <a:spLocks/>
          </p:cNvSpPr>
          <p:nvPr/>
        </p:nvSpPr>
        <p:spPr bwMode="auto">
          <a:xfrm>
            <a:off x="1588" y="268288"/>
            <a:ext cx="9142413" cy="1760538"/>
          </a:xfrm>
          <a:custGeom>
            <a:avLst/>
            <a:gdLst/>
            <a:ahLst/>
            <a:cxnLst>
              <a:cxn ang="0">
                <a:pos x="16021" y="1568"/>
              </a:cxn>
              <a:cxn ang="0">
                <a:pos x="13697" y="1059"/>
              </a:cxn>
              <a:cxn ang="0">
                <a:pos x="11579" y="742"/>
              </a:cxn>
              <a:cxn ang="0">
                <a:pos x="9687" y="572"/>
              </a:cxn>
              <a:cxn ang="0">
                <a:pos x="7979" y="551"/>
              </a:cxn>
              <a:cxn ang="0">
                <a:pos x="6478" y="636"/>
              </a:cxn>
              <a:cxn ang="0">
                <a:pos x="5163" y="806"/>
              </a:cxn>
              <a:cxn ang="0">
                <a:pos x="4031" y="1059"/>
              </a:cxn>
              <a:cxn ang="0">
                <a:pos x="3044" y="1377"/>
              </a:cxn>
              <a:cxn ang="0">
                <a:pos x="2221" y="1716"/>
              </a:cxn>
              <a:cxn ang="0">
                <a:pos x="1543" y="2055"/>
              </a:cxn>
              <a:cxn ang="0">
                <a:pos x="987" y="2415"/>
              </a:cxn>
              <a:cxn ang="0">
                <a:pos x="576" y="2733"/>
              </a:cxn>
              <a:cxn ang="0">
                <a:pos x="288" y="2987"/>
              </a:cxn>
              <a:cxn ang="0">
                <a:pos x="82" y="3199"/>
              </a:cxn>
              <a:cxn ang="0">
                <a:pos x="0" y="3305"/>
              </a:cxn>
              <a:cxn ang="0">
                <a:pos x="0" y="3305"/>
              </a:cxn>
              <a:cxn ang="0">
                <a:pos x="82" y="3178"/>
              </a:cxn>
              <a:cxn ang="0">
                <a:pos x="267" y="2945"/>
              </a:cxn>
              <a:cxn ang="0">
                <a:pos x="535" y="2648"/>
              </a:cxn>
              <a:cxn ang="0">
                <a:pos x="946" y="2289"/>
              </a:cxn>
              <a:cxn ang="0">
                <a:pos x="1460" y="1886"/>
              </a:cxn>
              <a:cxn ang="0">
                <a:pos x="2118" y="1483"/>
              </a:cxn>
              <a:cxn ang="0">
                <a:pos x="2921" y="1081"/>
              </a:cxn>
              <a:cxn ang="0">
                <a:pos x="3887" y="720"/>
              </a:cxn>
              <a:cxn ang="0">
                <a:pos x="5018" y="403"/>
              </a:cxn>
              <a:cxn ang="0">
                <a:pos x="6335" y="170"/>
              </a:cxn>
              <a:cxn ang="0">
                <a:pos x="7836" y="22"/>
              </a:cxn>
              <a:cxn ang="0">
                <a:pos x="9543" y="22"/>
              </a:cxn>
              <a:cxn ang="0">
                <a:pos x="11476" y="149"/>
              </a:cxn>
              <a:cxn ang="0">
                <a:pos x="13615" y="424"/>
              </a:cxn>
              <a:cxn ang="0">
                <a:pos x="15980" y="911"/>
              </a:cxn>
              <a:cxn ang="0">
                <a:pos x="17276" y="1251"/>
              </a:cxn>
              <a:cxn ang="0">
                <a:pos x="17276" y="1356"/>
              </a:cxn>
              <a:cxn ang="0">
                <a:pos x="17276" y="1547"/>
              </a:cxn>
              <a:cxn ang="0">
                <a:pos x="17276" y="1886"/>
              </a:cxn>
            </a:cxnLst>
            <a:rect l="0" t="0" r="r" b="b"/>
            <a:pathLst>
              <a:path w="17276" h="3326">
                <a:moveTo>
                  <a:pt x="17276" y="1886"/>
                </a:moveTo>
                <a:lnTo>
                  <a:pt x="16021" y="1568"/>
                </a:lnTo>
                <a:lnTo>
                  <a:pt x="14829" y="1293"/>
                </a:lnTo>
                <a:lnTo>
                  <a:pt x="13697" y="1059"/>
                </a:lnTo>
                <a:lnTo>
                  <a:pt x="12607" y="890"/>
                </a:lnTo>
                <a:lnTo>
                  <a:pt x="11579" y="742"/>
                </a:lnTo>
                <a:lnTo>
                  <a:pt x="10612" y="636"/>
                </a:lnTo>
                <a:lnTo>
                  <a:pt x="9687" y="572"/>
                </a:lnTo>
                <a:lnTo>
                  <a:pt x="8802" y="551"/>
                </a:lnTo>
                <a:lnTo>
                  <a:pt x="7979" y="551"/>
                </a:lnTo>
                <a:lnTo>
                  <a:pt x="7219" y="572"/>
                </a:lnTo>
                <a:lnTo>
                  <a:pt x="6478" y="636"/>
                </a:lnTo>
                <a:lnTo>
                  <a:pt x="5800" y="700"/>
                </a:lnTo>
                <a:lnTo>
                  <a:pt x="5163" y="806"/>
                </a:lnTo>
                <a:lnTo>
                  <a:pt x="4565" y="932"/>
                </a:lnTo>
                <a:lnTo>
                  <a:pt x="4031" y="1059"/>
                </a:lnTo>
                <a:lnTo>
                  <a:pt x="3517" y="1207"/>
                </a:lnTo>
                <a:lnTo>
                  <a:pt x="3044" y="1377"/>
                </a:lnTo>
                <a:lnTo>
                  <a:pt x="2612" y="1526"/>
                </a:lnTo>
                <a:lnTo>
                  <a:pt x="2221" y="1716"/>
                </a:lnTo>
                <a:lnTo>
                  <a:pt x="1851" y="1886"/>
                </a:lnTo>
                <a:lnTo>
                  <a:pt x="1543" y="2055"/>
                </a:lnTo>
                <a:lnTo>
                  <a:pt x="1254" y="2246"/>
                </a:lnTo>
                <a:lnTo>
                  <a:pt x="987" y="2415"/>
                </a:lnTo>
                <a:lnTo>
                  <a:pt x="781" y="2564"/>
                </a:lnTo>
                <a:lnTo>
                  <a:pt x="576" y="2733"/>
                </a:lnTo>
                <a:lnTo>
                  <a:pt x="412" y="2860"/>
                </a:lnTo>
                <a:lnTo>
                  <a:pt x="288" y="2987"/>
                </a:lnTo>
                <a:lnTo>
                  <a:pt x="164" y="3093"/>
                </a:lnTo>
                <a:lnTo>
                  <a:pt x="82" y="3199"/>
                </a:lnTo>
                <a:lnTo>
                  <a:pt x="41" y="3263"/>
                </a:lnTo>
                <a:lnTo>
                  <a:pt x="0" y="3305"/>
                </a:lnTo>
                <a:lnTo>
                  <a:pt x="0" y="3326"/>
                </a:lnTo>
                <a:lnTo>
                  <a:pt x="0" y="3305"/>
                </a:lnTo>
                <a:lnTo>
                  <a:pt x="21" y="3263"/>
                </a:lnTo>
                <a:lnTo>
                  <a:pt x="82" y="3178"/>
                </a:lnTo>
                <a:lnTo>
                  <a:pt x="164" y="3073"/>
                </a:lnTo>
                <a:lnTo>
                  <a:pt x="267" y="2945"/>
                </a:lnTo>
                <a:lnTo>
                  <a:pt x="390" y="2818"/>
                </a:lnTo>
                <a:lnTo>
                  <a:pt x="535" y="2648"/>
                </a:lnTo>
                <a:lnTo>
                  <a:pt x="720" y="2479"/>
                </a:lnTo>
                <a:lnTo>
                  <a:pt x="946" y="2289"/>
                </a:lnTo>
                <a:lnTo>
                  <a:pt x="1172" y="2097"/>
                </a:lnTo>
                <a:lnTo>
                  <a:pt x="1460" y="1886"/>
                </a:lnTo>
                <a:lnTo>
                  <a:pt x="1768" y="1696"/>
                </a:lnTo>
                <a:lnTo>
                  <a:pt x="2118" y="1483"/>
                </a:lnTo>
                <a:lnTo>
                  <a:pt x="2509" y="1271"/>
                </a:lnTo>
                <a:lnTo>
                  <a:pt x="2921" y="1081"/>
                </a:lnTo>
                <a:lnTo>
                  <a:pt x="3394" y="890"/>
                </a:lnTo>
                <a:lnTo>
                  <a:pt x="3887" y="720"/>
                </a:lnTo>
                <a:lnTo>
                  <a:pt x="4442" y="551"/>
                </a:lnTo>
                <a:lnTo>
                  <a:pt x="5018" y="403"/>
                </a:lnTo>
                <a:lnTo>
                  <a:pt x="5656" y="275"/>
                </a:lnTo>
                <a:lnTo>
                  <a:pt x="6335" y="170"/>
                </a:lnTo>
                <a:lnTo>
                  <a:pt x="7075" y="85"/>
                </a:lnTo>
                <a:lnTo>
                  <a:pt x="7836" y="22"/>
                </a:lnTo>
                <a:lnTo>
                  <a:pt x="8679" y="0"/>
                </a:lnTo>
                <a:lnTo>
                  <a:pt x="9543" y="22"/>
                </a:lnTo>
                <a:lnTo>
                  <a:pt x="10489" y="64"/>
                </a:lnTo>
                <a:lnTo>
                  <a:pt x="11476" y="149"/>
                </a:lnTo>
                <a:lnTo>
                  <a:pt x="12505" y="255"/>
                </a:lnTo>
                <a:lnTo>
                  <a:pt x="13615" y="424"/>
                </a:lnTo>
                <a:lnTo>
                  <a:pt x="14767" y="657"/>
                </a:lnTo>
                <a:lnTo>
                  <a:pt x="15980" y="911"/>
                </a:lnTo>
                <a:lnTo>
                  <a:pt x="17276" y="1229"/>
                </a:lnTo>
                <a:lnTo>
                  <a:pt x="17276" y="1251"/>
                </a:lnTo>
                <a:lnTo>
                  <a:pt x="17276" y="1293"/>
                </a:lnTo>
                <a:lnTo>
                  <a:pt x="17276" y="1356"/>
                </a:lnTo>
                <a:lnTo>
                  <a:pt x="17276" y="1441"/>
                </a:lnTo>
                <a:lnTo>
                  <a:pt x="17276" y="1547"/>
                </a:lnTo>
                <a:lnTo>
                  <a:pt x="17276" y="1696"/>
                </a:lnTo>
                <a:lnTo>
                  <a:pt x="17276" y="1886"/>
                </a:lnTo>
                <a:close/>
              </a:path>
            </a:pathLst>
          </a:custGeom>
          <a:solidFill>
            <a:schemeClr val="accent4">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6"/>
          <p:cNvSpPr>
            <a:spLocks/>
          </p:cNvSpPr>
          <p:nvPr/>
        </p:nvSpPr>
        <p:spPr bwMode="auto">
          <a:xfrm>
            <a:off x="523875" y="190500"/>
            <a:ext cx="8620125" cy="1658938"/>
          </a:xfrm>
          <a:custGeom>
            <a:avLst/>
            <a:gdLst/>
            <a:ahLst/>
            <a:cxnLst>
              <a:cxn ang="0">
                <a:pos x="15096" y="1483"/>
              </a:cxn>
              <a:cxn ang="0">
                <a:pos x="12916" y="1017"/>
              </a:cxn>
              <a:cxn ang="0">
                <a:pos x="10921" y="699"/>
              </a:cxn>
              <a:cxn ang="0">
                <a:pos x="9132" y="551"/>
              </a:cxn>
              <a:cxn ang="0">
                <a:pos x="7528" y="509"/>
              </a:cxn>
              <a:cxn ang="0">
                <a:pos x="6109" y="593"/>
              </a:cxn>
              <a:cxn ang="0">
                <a:pos x="4874" y="762"/>
              </a:cxn>
              <a:cxn ang="0">
                <a:pos x="3785" y="996"/>
              </a:cxn>
              <a:cxn ang="0">
                <a:pos x="2859" y="1293"/>
              </a:cxn>
              <a:cxn ang="0">
                <a:pos x="2098" y="1610"/>
              </a:cxn>
              <a:cxn ang="0">
                <a:pos x="1440" y="1949"/>
              </a:cxn>
              <a:cxn ang="0">
                <a:pos x="947" y="2267"/>
              </a:cxn>
              <a:cxn ang="0">
                <a:pos x="556" y="2563"/>
              </a:cxn>
              <a:cxn ang="0">
                <a:pos x="267" y="2818"/>
              </a:cxn>
              <a:cxn ang="0">
                <a:pos x="83" y="3008"/>
              </a:cxn>
              <a:cxn ang="0">
                <a:pos x="0" y="3114"/>
              </a:cxn>
              <a:cxn ang="0">
                <a:pos x="0" y="3114"/>
              </a:cxn>
              <a:cxn ang="0">
                <a:pos x="83" y="2987"/>
              </a:cxn>
              <a:cxn ang="0">
                <a:pos x="247" y="2776"/>
              </a:cxn>
              <a:cxn ang="0">
                <a:pos x="515" y="2500"/>
              </a:cxn>
              <a:cxn ang="0">
                <a:pos x="885" y="2161"/>
              </a:cxn>
              <a:cxn ang="0">
                <a:pos x="1379" y="1780"/>
              </a:cxn>
              <a:cxn ang="0">
                <a:pos x="1995" y="1399"/>
              </a:cxn>
              <a:cxn ang="0">
                <a:pos x="2757" y="1017"/>
              </a:cxn>
              <a:cxn ang="0">
                <a:pos x="3661" y="678"/>
              </a:cxn>
              <a:cxn ang="0">
                <a:pos x="4731" y="381"/>
              </a:cxn>
              <a:cxn ang="0">
                <a:pos x="5985" y="170"/>
              </a:cxn>
              <a:cxn ang="0">
                <a:pos x="7404" y="42"/>
              </a:cxn>
              <a:cxn ang="0">
                <a:pos x="9009" y="22"/>
              </a:cxn>
              <a:cxn ang="0">
                <a:pos x="10818" y="127"/>
              </a:cxn>
              <a:cxn ang="0">
                <a:pos x="12834" y="403"/>
              </a:cxn>
              <a:cxn ang="0">
                <a:pos x="15075" y="868"/>
              </a:cxn>
              <a:cxn ang="0">
                <a:pos x="16289" y="1186"/>
              </a:cxn>
              <a:cxn ang="0">
                <a:pos x="16289" y="1271"/>
              </a:cxn>
              <a:cxn ang="0">
                <a:pos x="16289" y="1461"/>
              </a:cxn>
              <a:cxn ang="0">
                <a:pos x="16289" y="1780"/>
              </a:cxn>
            </a:cxnLst>
            <a:rect l="0" t="0" r="r" b="b"/>
            <a:pathLst>
              <a:path w="16289" h="3135">
                <a:moveTo>
                  <a:pt x="16289" y="1780"/>
                </a:moveTo>
                <a:lnTo>
                  <a:pt x="15096" y="1483"/>
                </a:lnTo>
                <a:lnTo>
                  <a:pt x="13985" y="1229"/>
                </a:lnTo>
                <a:lnTo>
                  <a:pt x="12916" y="1017"/>
                </a:lnTo>
                <a:lnTo>
                  <a:pt x="11888" y="826"/>
                </a:lnTo>
                <a:lnTo>
                  <a:pt x="10921" y="699"/>
                </a:lnTo>
                <a:lnTo>
                  <a:pt x="9996" y="615"/>
                </a:lnTo>
                <a:lnTo>
                  <a:pt x="9132" y="551"/>
                </a:lnTo>
                <a:lnTo>
                  <a:pt x="8309" y="509"/>
                </a:lnTo>
                <a:lnTo>
                  <a:pt x="7528" y="509"/>
                </a:lnTo>
                <a:lnTo>
                  <a:pt x="6808" y="551"/>
                </a:lnTo>
                <a:lnTo>
                  <a:pt x="6109" y="593"/>
                </a:lnTo>
                <a:lnTo>
                  <a:pt x="5471" y="678"/>
                </a:lnTo>
                <a:lnTo>
                  <a:pt x="4874" y="762"/>
                </a:lnTo>
                <a:lnTo>
                  <a:pt x="4319" y="868"/>
                </a:lnTo>
                <a:lnTo>
                  <a:pt x="3785" y="996"/>
                </a:lnTo>
                <a:lnTo>
                  <a:pt x="3312" y="1144"/>
                </a:lnTo>
                <a:lnTo>
                  <a:pt x="2859" y="1293"/>
                </a:lnTo>
                <a:lnTo>
                  <a:pt x="2468" y="1441"/>
                </a:lnTo>
                <a:lnTo>
                  <a:pt x="2098" y="1610"/>
                </a:lnTo>
                <a:lnTo>
                  <a:pt x="1748" y="1780"/>
                </a:lnTo>
                <a:lnTo>
                  <a:pt x="1440" y="1949"/>
                </a:lnTo>
                <a:lnTo>
                  <a:pt x="1172" y="2119"/>
                </a:lnTo>
                <a:lnTo>
                  <a:pt x="947" y="2267"/>
                </a:lnTo>
                <a:lnTo>
                  <a:pt x="720" y="2415"/>
                </a:lnTo>
                <a:lnTo>
                  <a:pt x="556" y="2563"/>
                </a:lnTo>
                <a:lnTo>
                  <a:pt x="391" y="2712"/>
                </a:lnTo>
                <a:lnTo>
                  <a:pt x="267" y="2818"/>
                </a:lnTo>
                <a:lnTo>
                  <a:pt x="165" y="2924"/>
                </a:lnTo>
                <a:lnTo>
                  <a:pt x="83" y="3008"/>
                </a:lnTo>
                <a:lnTo>
                  <a:pt x="41" y="3072"/>
                </a:lnTo>
                <a:lnTo>
                  <a:pt x="0" y="3114"/>
                </a:lnTo>
                <a:lnTo>
                  <a:pt x="0" y="3135"/>
                </a:lnTo>
                <a:lnTo>
                  <a:pt x="0" y="3114"/>
                </a:lnTo>
                <a:lnTo>
                  <a:pt x="21" y="3072"/>
                </a:lnTo>
                <a:lnTo>
                  <a:pt x="83" y="2987"/>
                </a:lnTo>
                <a:lnTo>
                  <a:pt x="144" y="2902"/>
                </a:lnTo>
                <a:lnTo>
                  <a:pt x="247" y="2776"/>
                </a:lnTo>
                <a:lnTo>
                  <a:pt x="370" y="2648"/>
                </a:lnTo>
                <a:lnTo>
                  <a:pt x="515" y="2500"/>
                </a:lnTo>
                <a:lnTo>
                  <a:pt x="679" y="2331"/>
                </a:lnTo>
                <a:lnTo>
                  <a:pt x="885" y="2161"/>
                </a:lnTo>
                <a:lnTo>
                  <a:pt x="1111" y="1970"/>
                </a:lnTo>
                <a:lnTo>
                  <a:pt x="1379" y="1780"/>
                </a:lnTo>
                <a:lnTo>
                  <a:pt x="1666" y="1589"/>
                </a:lnTo>
                <a:lnTo>
                  <a:pt x="1995" y="1399"/>
                </a:lnTo>
                <a:lnTo>
                  <a:pt x="2366" y="1207"/>
                </a:lnTo>
                <a:lnTo>
                  <a:pt x="2757" y="1017"/>
                </a:lnTo>
                <a:lnTo>
                  <a:pt x="3188" y="848"/>
                </a:lnTo>
                <a:lnTo>
                  <a:pt x="3661" y="678"/>
                </a:lnTo>
                <a:lnTo>
                  <a:pt x="4176" y="529"/>
                </a:lnTo>
                <a:lnTo>
                  <a:pt x="4731" y="381"/>
                </a:lnTo>
                <a:lnTo>
                  <a:pt x="5327" y="254"/>
                </a:lnTo>
                <a:lnTo>
                  <a:pt x="5985" y="170"/>
                </a:lnTo>
                <a:lnTo>
                  <a:pt x="6664" y="84"/>
                </a:lnTo>
                <a:lnTo>
                  <a:pt x="7404" y="42"/>
                </a:lnTo>
                <a:lnTo>
                  <a:pt x="8165" y="0"/>
                </a:lnTo>
                <a:lnTo>
                  <a:pt x="9009" y="22"/>
                </a:lnTo>
                <a:lnTo>
                  <a:pt x="9893" y="64"/>
                </a:lnTo>
                <a:lnTo>
                  <a:pt x="10818" y="127"/>
                </a:lnTo>
                <a:lnTo>
                  <a:pt x="11806" y="254"/>
                </a:lnTo>
                <a:lnTo>
                  <a:pt x="12834" y="403"/>
                </a:lnTo>
                <a:lnTo>
                  <a:pt x="13924" y="615"/>
                </a:lnTo>
                <a:lnTo>
                  <a:pt x="15075" y="868"/>
                </a:lnTo>
                <a:lnTo>
                  <a:pt x="16289" y="1165"/>
                </a:lnTo>
                <a:lnTo>
                  <a:pt x="16289" y="1186"/>
                </a:lnTo>
                <a:lnTo>
                  <a:pt x="16289" y="1229"/>
                </a:lnTo>
                <a:lnTo>
                  <a:pt x="16289" y="1271"/>
                </a:lnTo>
                <a:lnTo>
                  <a:pt x="16289" y="1355"/>
                </a:lnTo>
                <a:lnTo>
                  <a:pt x="16289" y="1461"/>
                </a:lnTo>
                <a:lnTo>
                  <a:pt x="16289" y="1610"/>
                </a:lnTo>
                <a:lnTo>
                  <a:pt x="16289" y="1780"/>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19B39A-FED7-F541-8D31-FB45DE6749A7}" type="datetimeFigureOut">
              <a:rPr lang="en-US" smtClean="0"/>
              <a:t>9/15/15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88D5A-1A68-474B-8DE3-3AB39AE262A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19B39A-FED7-F541-8D31-FB45DE6749A7}" type="datetimeFigureOut">
              <a:rPr lang="en-US" smtClean="0"/>
              <a:t>9/15/15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88D5A-1A68-474B-8DE3-3AB39AE262A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FF2618-C234-4528-BB60-72360CB0937F}" type="datetimeFigureOut">
              <a:rPr lang="en-US" smtClean="0"/>
              <a:pPr/>
              <a:t>9/15/15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FF2618-C234-4528-BB60-72360CB0937F}" type="datetimeFigureOut">
              <a:rPr lang="en-US" smtClean="0"/>
              <a:pPr/>
              <a:t>9/15/15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FF2618-C234-4528-BB60-72360CB0937F}" type="datetimeFigureOut">
              <a:rPr lang="en-US" smtClean="0"/>
              <a:pPr/>
              <a:t>9/15/15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FF2618-C234-4528-BB60-72360CB0937F}" type="datetimeFigureOut">
              <a:rPr lang="en-US" smtClean="0"/>
              <a:pPr/>
              <a:t>9/15/15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FF2618-C234-4528-BB60-72360CB0937F}" type="datetimeFigureOut">
              <a:rPr lang="en-US" smtClean="0"/>
              <a:pPr/>
              <a:t>9/15/15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FF2618-C234-4528-BB60-72360CB0937F}" type="datetimeFigureOut">
              <a:rPr lang="en-US" smtClean="0"/>
              <a:pPr/>
              <a:t>9/15/15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FF2618-C234-4528-BB60-72360CB0937F}" type="datetimeFigureOut">
              <a:rPr lang="en-US" smtClean="0"/>
              <a:pPr/>
              <a:t>9/15/15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FF2618-C234-4528-BB60-72360CB0937F}" type="datetimeFigureOut">
              <a:rPr lang="en-US" smtClean="0"/>
              <a:pPr/>
              <a:t>9/15/15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19B39A-FED7-F541-8D31-FB45DE6749A7}" type="datetimeFigureOut">
              <a:rPr lang="en-US" smtClean="0"/>
              <a:t>9/15/15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88D5A-1A68-474B-8DE3-3AB39AE262AF}" type="slidenum">
              <a:rPr lang="en-US" smtClean="0"/>
              <a:t>‹#›</a:t>
            </a:fld>
            <a:endParaRPr lang="en-US"/>
          </a:p>
        </p:txBody>
      </p:sp>
      <p:sp>
        <p:nvSpPr>
          <p:cNvPr id="10" name="Freeform 5"/>
          <p:cNvSpPr>
            <a:spLocks/>
          </p:cNvSpPr>
          <p:nvPr/>
        </p:nvSpPr>
        <p:spPr bwMode="auto">
          <a:xfrm>
            <a:off x="892175" y="169862"/>
            <a:ext cx="8251826" cy="1679671"/>
          </a:xfrm>
          <a:custGeom>
            <a:avLst/>
            <a:gdLst/>
            <a:ahLst/>
            <a:cxnLst>
              <a:cxn ang="0">
                <a:pos x="16021" y="1568"/>
              </a:cxn>
              <a:cxn ang="0">
                <a:pos x="13697" y="1059"/>
              </a:cxn>
              <a:cxn ang="0">
                <a:pos x="11579" y="742"/>
              </a:cxn>
              <a:cxn ang="0">
                <a:pos x="9687" y="572"/>
              </a:cxn>
              <a:cxn ang="0">
                <a:pos x="7979" y="551"/>
              </a:cxn>
              <a:cxn ang="0">
                <a:pos x="6478" y="636"/>
              </a:cxn>
              <a:cxn ang="0">
                <a:pos x="5163" y="806"/>
              </a:cxn>
              <a:cxn ang="0">
                <a:pos x="4031" y="1059"/>
              </a:cxn>
              <a:cxn ang="0">
                <a:pos x="3044" y="1377"/>
              </a:cxn>
              <a:cxn ang="0">
                <a:pos x="2221" y="1716"/>
              </a:cxn>
              <a:cxn ang="0">
                <a:pos x="1543" y="2055"/>
              </a:cxn>
              <a:cxn ang="0">
                <a:pos x="987" y="2415"/>
              </a:cxn>
              <a:cxn ang="0">
                <a:pos x="576" y="2733"/>
              </a:cxn>
              <a:cxn ang="0">
                <a:pos x="288" y="2987"/>
              </a:cxn>
              <a:cxn ang="0">
                <a:pos x="82" y="3199"/>
              </a:cxn>
              <a:cxn ang="0">
                <a:pos x="0" y="3305"/>
              </a:cxn>
              <a:cxn ang="0">
                <a:pos x="0" y="3305"/>
              </a:cxn>
              <a:cxn ang="0">
                <a:pos x="82" y="3178"/>
              </a:cxn>
              <a:cxn ang="0">
                <a:pos x="267" y="2945"/>
              </a:cxn>
              <a:cxn ang="0">
                <a:pos x="535" y="2648"/>
              </a:cxn>
              <a:cxn ang="0">
                <a:pos x="946" y="2289"/>
              </a:cxn>
              <a:cxn ang="0">
                <a:pos x="1460" y="1886"/>
              </a:cxn>
              <a:cxn ang="0">
                <a:pos x="2118" y="1483"/>
              </a:cxn>
              <a:cxn ang="0">
                <a:pos x="2921" y="1081"/>
              </a:cxn>
              <a:cxn ang="0">
                <a:pos x="3887" y="720"/>
              </a:cxn>
              <a:cxn ang="0">
                <a:pos x="5018" y="403"/>
              </a:cxn>
              <a:cxn ang="0">
                <a:pos x="6335" y="170"/>
              </a:cxn>
              <a:cxn ang="0">
                <a:pos x="7836" y="22"/>
              </a:cxn>
              <a:cxn ang="0">
                <a:pos x="9543" y="22"/>
              </a:cxn>
              <a:cxn ang="0">
                <a:pos x="11476" y="149"/>
              </a:cxn>
              <a:cxn ang="0">
                <a:pos x="13615" y="424"/>
              </a:cxn>
              <a:cxn ang="0">
                <a:pos x="15980" y="911"/>
              </a:cxn>
              <a:cxn ang="0">
                <a:pos x="17276" y="1251"/>
              </a:cxn>
              <a:cxn ang="0">
                <a:pos x="17276" y="1356"/>
              </a:cxn>
              <a:cxn ang="0">
                <a:pos x="17276" y="1547"/>
              </a:cxn>
              <a:cxn ang="0">
                <a:pos x="17276" y="1886"/>
              </a:cxn>
            </a:cxnLst>
            <a:rect l="0" t="0" r="r" b="b"/>
            <a:pathLst>
              <a:path w="17276" h="3326">
                <a:moveTo>
                  <a:pt x="17276" y="1886"/>
                </a:moveTo>
                <a:lnTo>
                  <a:pt x="16021" y="1568"/>
                </a:lnTo>
                <a:lnTo>
                  <a:pt x="14829" y="1293"/>
                </a:lnTo>
                <a:lnTo>
                  <a:pt x="13697" y="1059"/>
                </a:lnTo>
                <a:lnTo>
                  <a:pt x="12607" y="890"/>
                </a:lnTo>
                <a:lnTo>
                  <a:pt x="11579" y="742"/>
                </a:lnTo>
                <a:lnTo>
                  <a:pt x="10612" y="636"/>
                </a:lnTo>
                <a:lnTo>
                  <a:pt x="9687" y="572"/>
                </a:lnTo>
                <a:lnTo>
                  <a:pt x="8802" y="551"/>
                </a:lnTo>
                <a:lnTo>
                  <a:pt x="7979" y="551"/>
                </a:lnTo>
                <a:lnTo>
                  <a:pt x="7219" y="572"/>
                </a:lnTo>
                <a:lnTo>
                  <a:pt x="6478" y="636"/>
                </a:lnTo>
                <a:lnTo>
                  <a:pt x="5800" y="700"/>
                </a:lnTo>
                <a:lnTo>
                  <a:pt x="5163" y="806"/>
                </a:lnTo>
                <a:lnTo>
                  <a:pt x="4565" y="932"/>
                </a:lnTo>
                <a:lnTo>
                  <a:pt x="4031" y="1059"/>
                </a:lnTo>
                <a:lnTo>
                  <a:pt x="3517" y="1207"/>
                </a:lnTo>
                <a:lnTo>
                  <a:pt x="3044" y="1377"/>
                </a:lnTo>
                <a:lnTo>
                  <a:pt x="2612" y="1526"/>
                </a:lnTo>
                <a:lnTo>
                  <a:pt x="2221" y="1716"/>
                </a:lnTo>
                <a:lnTo>
                  <a:pt x="1851" y="1886"/>
                </a:lnTo>
                <a:lnTo>
                  <a:pt x="1543" y="2055"/>
                </a:lnTo>
                <a:lnTo>
                  <a:pt x="1254" y="2246"/>
                </a:lnTo>
                <a:lnTo>
                  <a:pt x="987" y="2415"/>
                </a:lnTo>
                <a:lnTo>
                  <a:pt x="781" y="2564"/>
                </a:lnTo>
                <a:lnTo>
                  <a:pt x="576" y="2733"/>
                </a:lnTo>
                <a:lnTo>
                  <a:pt x="412" y="2860"/>
                </a:lnTo>
                <a:lnTo>
                  <a:pt x="288" y="2987"/>
                </a:lnTo>
                <a:lnTo>
                  <a:pt x="164" y="3093"/>
                </a:lnTo>
                <a:lnTo>
                  <a:pt x="82" y="3199"/>
                </a:lnTo>
                <a:lnTo>
                  <a:pt x="41" y="3263"/>
                </a:lnTo>
                <a:lnTo>
                  <a:pt x="0" y="3305"/>
                </a:lnTo>
                <a:lnTo>
                  <a:pt x="0" y="3326"/>
                </a:lnTo>
                <a:lnTo>
                  <a:pt x="0" y="3305"/>
                </a:lnTo>
                <a:lnTo>
                  <a:pt x="21" y="3263"/>
                </a:lnTo>
                <a:lnTo>
                  <a:pt x="82" y="3178"/>
                </a:lnTo>
                <a:lnTo>
                  <a:pt x="164" y="3073"/>
                </a:lnTo>
                <a:lnTo>
                  <a:pt x="267" y="2945"/>
                </a:lnTo>
                <a:lnTo>
                  <a:pt x="390" y="2818"/>
                </a:lnTo>
                <a:lnTo>
                  <a:pt x="535" y="2648"/>
                </a:lnTo>
                <a:lnTo>
                  <a:pt x="720" y="2479"/>
                </a:lnTo>
                <a:lnTo>
                  <a:pt x="946" y="2289"/>
                </a:lnTo>
                <a:lnTo>
                  <a:pt x="1172" y="2097"/>
                </a:lnTo>
                <a:lnTo>
                  <a:pt x="1460" y="1886"/>
                </a:lnTo>
                <a:lnTo>
                  <a:pt x="1768" y="1696"/>
                </a:lnTo>
                <a:lnTo>
                  <a:pt x="2118" y="1483"/>
                </a:lnTo>
                <a:lnTo>
                  <a:pt x="2509" y="1271"/>
                </a:lnTo>
                <a:lnTo>
                  <a:pt x="2921" y="1081"/>
                </a:lnTo>
                <a:lnTo>
                  <a:pt x="3394" y="890"/>
                </a:lnTo>
                <a:lnTo>
                  <a:pt x="3887" y="720"/>
                </a:lnTo>
                <a:lnTo>
                  <a:pt x="4442" y="551"/>
                </a:lnTo>
                <a:lnTo>
                  <a:pt x="5018" y="403"/>
                </a:lnTo>
                <a:lnTo>
                  <a:pt x="5656" y="275"/>
                </a:lnTo>
                <a:lnTo>
                  <a:pt x="6335" y="170"/>
                </a:lnTo>
                <a:lnTo>
                  <a:pt x="7075" y="85"/>
                </a:lnTo>
                <a:lnTo>
                  <a:pt x="7836" y="22"/>
                </a:lnTo>
                <a:lnTo>
                  <a:pt x="8679" y="0"/>
                </a:lnTo>
                <a:lnTo>
                  <a:pt x="9543" y="22"/>
                </a:lnTo>
                <a:lnTo>
                  <a:pt x="10489" y="64"/>
                </a:lnTo>
                <a:lnTo>
                  <a:pt x="11476" y="149"/>
                </a:lnTo>
                <a:lnTo>
                  <a:pt x="12505" y="255"/>
                </a:lnTo>
                <a:lnTo>
                  <a:pt x="13615" y="424"/>
                </a:lnTo>
                <a:lnTo>
                  <a:pt x="14767" y="657"/>
                </a:lnTo>
                <a:lnTo>
                  <a:pt x="15980" y="911"/>
                </a:lnTo>
                <a:lnTo>
                  <a:pt x="17276" y="1229"/>
                </a:lnTo>
                <a:lnTo>
                  <a:pt x="17276" y="1251"/>
                </a:lnTo>
                <a:lnTo>
                  <a:pt x="17276" y="1293"/>
                </a:lnTo>
                <a:lnTo>
                  <a:pt x="17276" y="1356"/>
                </a:lnTo>
                <a:lnTo>
                  <a:pt x="17276" y="1441"/>
                </a:lnTo>
                <a:lnTo>
                  <a:pt x="17276" y="1547"/>
                </a:lnTo>
                <a:lnTo>
                  <a:pt x="17276" y="1696"/>
                </a:lnTo>
                <a:lnTo>
                  <a:pt x="17276" y="1886"/>
                </a:lnTo>
                <a:close/>
              </a:path>
            </a:pathLst>
          </a:custGeom>
          <a:solidFill>
            <a:schemeClr val="accent4">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533400" y="322262"/>
            <a:ext cx="8610600" cy="1582738"/>
          </a:xfrm>
          <a:custGeom>
            <a:avLst/>
            <a:gdLst/>
            <a:ahLst/>
            <a:cxnLst>
              <a:cxn ang="0">
                <a:pos x="15096" y="1483"/>
              </a:cxn>
              <a:cxn ang="0">
                <a:pos x="12916" y="1017"/>
              </a:cxn>
              <a:cxn ang="0">
                <a:pos x="10921" y="699"/>
              </a:cxn>
              <a:cxn ang="0">
                <a:pos x="9132" y="551"/>
              </a:cxn>
              <a:cxn ang="0">
                <a:pos x="7528" y="509"/>
              </a:cxn>
              <a:cxn ang="0">
                <a:pos x="6109" y="593"/>
              </a:cxn>
              <a:cxn ang="0">
                <a:pos x="4874" y="762"/>
              </a:cxn>
              <a:cxn ang="0">
                <a:pos x="3785" y="996"/>
              </a:cxn>
              <a:cxn ang="0">
                <a:pos x="2859" y="1293"/>
              </a:cxn>
              <a:cxn ang="0">
                <a:pos x="2098" y="1610"/>
              </a:cxn>
              <a:cxn ang="0">
                <a:pos x="1440" y="1949"/>
              </a:cxn>
              <a:cxn ang="0">
                <a:pos x="947" y="2267"/>
              </a:cxn>
              <a:cxn ang="0">
                <a:pos x="556" y="2563"/>
              </a:cxn>
              <a:cxn ang="0">
                <a:pos x="267" y="2818"/>
              </a:cxn>
              <a:cxn ang="0">
                <a:pos x="83" y="3008"/>
              </a:cxn>
              <a:cxn ang="0">
                <a:pos x="0" y="3114"/>
              </a:cxn>
              <a:cxn ang="0">
                <a:pos x="0" y="3114"/>
              </a:cxn>
              <a:cxn ang="0">
                <a:pos x="83" y="2987"/>
              </a:cxn>
              <a:cxn ang="0">
                <a:pos x="247" y="2776"/>
              </a:cxn>
              <a:cxn ang="0">
                <a:pos x="515" y="2500"/>
              </a:cxn>
              <a:cxn ang="0">
                <a:pos x="885" y="2161"/>
              </a:cxn>
              <a:cxn ang="0">
                <a:pos x="1379" y="1780"/>
              </a:cxn>
              <a:cxn ang="0">
                <a:pos x="1995" y="1399"/>
              </a:cxn>
              <a:cxn ang="0">
                <a:pos x="2757" y="1017"/>
              </a:cxn>
              <a:cxn ang="0">
                <a:pos x="3661" y="678"/>
              </a:cxn>
              <a:cxn ang="0">
                <a:pos x="4731" y="381"/>
              </a:cxn>
              <a:cxn ang="0">
                <a:pos x="5985" y="170"/>
              </a:cxn>
              <a:cxn ang="0">
                <a:pos x="7404" y="42"/>
              </a:cxn>
              <a:cxn ang="0">
                <a:pos x="9009" y="22"/>
              </a:cxn>
              <a:cxn ang="0">
                <a:pos x="10818" y="127"/>
              </a:cxn>
              <a:cxn ang="0">
                <a:pos x="12834" y="403"/>
              </a:cxn>
              <a:cxn ang="0">
                <a:pos x="15075" y="868"/>
              </a:cxn>
              <a:cxn ang="0">
                <a:pos x="16289" y="1186"/>
              </a:cxn>
              <a:cxn ang="0">
                <a:pos x="16289" y="1271"/>
              </a:cxn>
              <a:cxn ang="0">
                <a:pos x="16289" y="1461"/>
              </a:cxn>
              <a:cxn ang="0">
                <a:pos x="16289" y="1780"/>
              </a:cxn>
            </a:cxnLst>
            <a:rect l="0" t="0" r="r" b="b"/>
            <a:pathLst>
              <a:path w="16289" h="3135">
                <a:moveTo>
                  <a:pt x="16289" y="1780"/>
                </a:moveTo>
                <a:lnTo>
                  <a:pt x="15096" y="1483"/>
                </a:lnTo>
                <a:lnTo>
                  <a:pt x="13985" y="1229"/>
                </a:lnTo>
                <a:lnTo>
                  <a:pt x="12916" y="1017"/>
                </a:lnTo>
                <a:lnTo>
                  <a:pt x="11888" y="826"/>
                </a:lnTo>
                <a:lnTo>
                  <a:pt x="10921" y="699"/>
                </a:lnTo>
                <a:lnTo>
                  <a:pt x="9996" y="615"/>
                </a:lnTo>
                <a:lnTo>
                  <a:pt x="9132" y="551"/>
                </a:lnTo>
                <a:lnTo>
                  <a:pt x="8309" y="509"/>
                </a:lnTo>
                <a:lnTo>
                  <a:pt x="7528" y="509"/>
                </a:lnTo>
                <a:lnTo>
                  <a:pt x="6808" y="551"/>
                </a:lnTo>
                <a:lnTo>
                  <a:pt x="6109" y="593"/>
                </a:lnTo>
                <a:lnTo>
                  <a:pt x="5471" y="678"/>
                </a:lnTo>
                <a:lnTo>
                  <a:pt x="4874" y="762"/>
                </a:lnTo>
                <a:lnTo>
                  <a:pt x="4319" y="868"/>
                </a:lnTo>
                <a:lnTo>
                  <a:pt x="3785" y="996"/>
                </a:lnTo>
                <a:lnTo>
                  <a:pt x="3312" y="1144"/>
                </a:lnTo>
                <a:lnTo>
                  <a:pt x="2859" y="1293"/>
                </a:lnTo>
                <a:lnTo>
                  <a:pt x="2468" y="1441"/>
                </a:lnTo>
                <a:lnTo>
                  <a:pt x="2098" y="1610"/>
                </a:lnTo>
                <a:lnTo>
                  <a:pt x="1748" y="1780"/>
                </a:lnTo>
                <a:lnTo>
                  <a:pt x="1440" y="1949"/>
                </a:lnTo>
                <a:lnTo>
                  <a:pt x="1172" y="2119"/>
                </a:lnTo>
                <a:lnTo>
                  <a:pt x="947" y="2267"/>
                </a:lnTo>
                <a:lnTo>
                  <a:pt x="720" y="2415"/>
                </a:lnTo>
                <a:lnTo>
                  <a:pt x="556" y="2563"/>
                </a:lnTo>
                <a:lnTo>
                  <a:pt x="391" y="2712"/>
                </a:lnTo>
                <a:lnTo>
                  <a:pt x="267" y="2818"/>
                </a:lnTo>
                <a:lnTo>
                  <a:pt x="165" y="2924"/>
                </a:lnTo>
                <a:lnTo>
                  <a:pt x="83" y="3008"/>
                </a:lnTo>
                <a:lnTo>
                  <a:pt x="41" y="3072"/>
                </a:lnTo>
                <a:lnTo>
                  <a:pt x="0" y="3114"/>
                </a:lnTo>
                <a:lnTo>
                  <a:pt x="0" y="3135"/>
                </a:lnTo>
                <a:lnTo>
                  <a:pt x="0" y="3114"/>
                </a:lnTo>
                <a:lnTo>
                  <a:pt x="21" y="3072"/>
                </a:lnTo>
                <a:lnTo>
                  <a:pt x="83" y="2987"/>
                </a:lnTo>
                <a:lnTo>
                  <a:pt x="144" y="2902"/>
                </a:lnTo>
                <a:lnTo>
                  <a:pt x="247" y="2776"/>
                </a:lnTo>
                <a:lnTo>
                  <a:pt x="370" y="2648"/>
                </a:lnTo>
                <a:lnTo>
                  <a:pt x="515" y="2500"/>
                </a:lnTo>
                <a:lnTo>
                  <a:pt x="679" y="2331"/>
                </a:lnTo>
                <a:lnTo>
                  <a:pt x="885" y="2161"/>
                </a:lnTo>
                <a:lnTo>
                  <a:pt x="1111" y="1970"/>
                </a:lnTo>
                <a:lnTo>
                  <a:pt x="1379" y="1780"/>
                </a:lnTo>
                <a:lnTo>
                  <a:pt x="1666" y="1589"/>
                </a:lnTo>
                <a:lnTo>
                  <a:pt x="1995" y="1399"/>
                </a:lnTo>
                <a:lnTo>
                  <a:pt x="2366" y="1207"/>
                </a:lnTo>
                <a:lnTo>
                  <a:pt x="2757" y="1017"/>
                </a:lnTo>
                <a:lnTo>
                  <a:pt x="3188" y="848"/>
                </a:lnTo>
                <a:lnTo>
                  <a:pt x="3661" y="678"/>
                </a:lnTo>
                <a:lnTo>
                  <a:pt x="4176" y="529"/>
                </a:lnTo>
                <a:lnTo>
                  <a:pt x="4731" y="381"/>
                </a:lnTo>
                <a:lnTo>
                  <a:pt x="5327" y="254"/>
                </a:lnTo>
                <a:lnTo>
                  <a:pt x="5985" y="170"/>
                </a:lnTo>
                <a:lnTo>
                  <a:pt x="6664" y="84"/>
                </a:lnTo>
                <a:lnTo>
                  <a:pt x="7404" y="42"/>
                </a:lnTo>
                <a:lnTo>
                  <a:pt x="8165" y="0"/>
                </a:lnTo>
                <a:lnTo>
                  <a:pt x="9009" y="22"/>
                </a:lnTo>
                <a:lnTo>
                  <a:pt x="9893" y="64"/>
                </a:lnTo>
                <a:lnTo>
                  <a:pt x="10818" y="127"/>
                </a:lnTo>
                <a:lnTo>
                  <a:pt x="11806" y="254"/>
                </a:lnTo>
                <a:lnTo>
                  <a:pt x="12834" y="403"/>
                </a:lnTo>
                <a:lnTo>
                  <a:pt x="13924" y="615"/>
                </a:lnTo>
                <a:lnTo>
                  <a:pt x="15075" y="868"/>
                </a:lnTo>
                <a:lnTo>
                  <a:pt x="16289" y="1165"/>
                </a:lnTo>
                <a:lnTo>
                  <a:pt x="16289" y="1186"/>
                </a:lnTo>
                <a:lnTo>
                  <a:pt x="16289" y="1229"/>
                </a:lnTo>
                <a:lnTo>
                  <a:pt x="16289" y="1271"/>
                </a:lnTo>
                <a:lnTo>
                  <a:pt x="16289" y="1355"/>
                </a:lnTo>
                <a:lnTo>
                  <a:pt x="16289" y="1461"/>
                </a:lnTo>
                <a:lnTo>
                  <a:pt x="16289" y="1610"/>
                </a:lnTo>
                <a:lnTo>
                  <a:pt x="16289" y="1780"/>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p:nvPr/>
        </p:nvSpPr>
        <p:spPr>
          <a:xfrm>
            <a:off x="-10274" y="4572000"/>
            <a:ext cx="9154274" cy="2310441"/>
          </a:xfrm>
          <a:custGeom>
            <a:avLst/>
            <a:gdLst>
              <a:gd name="connsiteX0" fmla="*/ 0 w 9154274"/>
              <a:gd name="connsiteY0" fmla="*/ 1202077 h 2476072"/>
              <a:gd name="connsiteX1" fmla="*/ 3996647 w 9154274"/>
              <a:gd name="connsiteY1" fmla="*/ 1890445 h 2476072"/>
              <a:gd name="connsiteX2" fmla="*/ 6832314 w 9154274"/>
              <a:gd name="connsiteY2" fmla="*/ 1510301 h 2476072"/>
              <a:gd name="connsiteX3" fmla="*/ 9154274 w 9154274"/>
              <a:gd name="connsiteY3" fmla="*/ 0 h 2476072"/>
              <a:gd name="connsiteX4" fmla="*/ 9154274 w 9154274"/>
              <a:gd name="connsiteY4" fmla="*/ 2476072 h 2476072"/>
              <a:gd name="connsiteX5" fmla="*/ 0 w 9154274"/>
              <a:gd name="connsiteY5" fmla="*/ 2455524 h 2476072"/>
              <a:gd name="connsiteX6" fmla="*/ 0 w 9154274"/>
              <a:gd name="connsiteY6" fmla="*/ 1202077 h 2476072"/>
              <a:gd name="connsiteX0" fmla="*/ 0 w 9154274"/>
              <a:gd name="connsiteY0" fmla="*/ 1202077 h 2476072"/>
              <a:gd name="connsiteX1" fmla="*/ 3996647 w 9154274"/>
              <a:gd name="connsiteY1" fmla="*/ 1890445 h 2476072"/>
              <a:gd name="connsiteX2" fmla="*/ 6832314 w 9154274"/>
              <a:gd name="connsiteY2" fmla="*/ 1510301 h 2476072"/>
              <a:gd name="connsiteX3" fmla="*/ 9154274 w 9154274"/>
              <a:gd name="connsiteY3" fmla="*/ 0 h 2476072"/>
              <a:gd name="connsiteX4" fmla="*/ 9154274 w 9154274"/>
              <a:gd name="connsiteY4" fmla="*/ 2476072 h 2476072"/>
              <a:gd name="connsiteX5" fmla="*/ 0 w 9154274"/>
              <a:gd name="connsiteY5" fmla="*/ 2455524 h 2476072"/>
              <a:gd name="connsiteX6" fmla="*/ 0 w 9154274"/>
              <a:gd name="connsiteY6" fmla="*/ 1202077 h 2476072"/>
              <a:gd name="connsiteX0" fmla="*/ 0 w 9154274"/>
              <a:gd name="connsiteY0" fmla="*/ 1202077 h 2476072"/>
              <a:gd name="connsiteX1" fmla="*/ 3996647 w 9154274"/>
              <a:gd name="connsiteY1" fmla="*/ 1890445 h 2476072"/>
              <a:gd name="connsiteX2" fmla="*/ 6832314 w 9154274"/>
              <a:gd name="connsiteY2" fmla="*/ 1510301 h 2476072"/>
              <a:gd name="connsiteX3" fmla="*/ 9154274 w 9154274"/>
              <a:gd name="connsiteY3" fmla="*/ 0 h 2476072"/>
              <a:gd name="connsiteX4" fmla="*/ 9154274 w 9154274"/>
              <a:gd name="connsiteY4" fmla="*/ 2476072 h 2476072"/>
              <a:gd name="connsiteX5" fmla="*/ 0 w 9154274"/>
              <a:gd name="connsiteY5" fmla="*/ 2455524 h 2476072"/>
              <a:gd name="connsiteX6" fmla="*/ 0 w 9154274"/>
              <a:gd name="connsiteY6" fmla="*/ 1202077 h 2476072"/>
              <a:gd name="connsiteX0" fmla="*/ 0 w 9154274"/>
              <a:gd name="connsiteY0" fmla="*/ 1202077 h 2476072"/>
              <a:gd name="connsiteX1" fmla="*/ 3996647 w 9154274"/>
              <a:gd name="connsiteY1" fmla="*/ 1890445 h 2476072"/>
              <a:gd name="connsiteX2" fmla="*/ 6832314 w 9154274"/>
              <a:gd name="connsiteY2" fmla="*/ 1510301 h 2476072"/>
              <a:gd name="connsiteX3" fmla="*/ 9154274 w 9154274"/>
              <a:gd name="connsiteY3" fmla="*/ 0 h 2476072"/>
              <a:gd name="connsiteX4" fmla="*/ 9154274 w 9154274"/>
              <a:gd name="connsiteY4" fmla="*/ 2476072 h 2476072"/>
              <a:gd name="connsiteX5" fmla="*/ 0 w 9154274"/>
              <a:gd name="connsiteY5" fmla="*/ 2455524 h 2476072"/>
              <a:gd name="connsiteX6" fmla="*/ 0 w 9154274"/>
              <a:gd name="connsiteY6"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12324 w 9166598"/>
              <a:gd name="connsiteY0" fmla="*/ 1202077 h 3995891"/>
              <a:gd name="connsiteX1" fmla="*/ 4008971 w 9166598"/>
              <a:gd name="connsiteY1" fmla="*/ 1890445 h 3995891"/>
              <a:gd name="connsiteX2" fmla="*/ 9166598 w 9166598"/>
              <a:gd name="connsiteY2" fmla="*/ 0 h 3995891"/>
              <a:gd name="connsiteX3" fmla="*/ 9166598 w 9166598"/>
              <a:gd name="connsiteY3" fmla="*/ 2476072 h 3995891"/>
              <a:gd name="connsiteX4" fmla="*/ 12324 w 9166598"/>
              <a:gd name="connsiteY4" fmla="*/ 2455524 h 3995891"/>
              <a:gd name="connsiteX5" fmla="*/ 12324 w 9166598"/>
              <a:gd name="connsiteY5" fmla="*/ 1202077 h 3995891"/>
              <a:gd name="connsiteX0" fmla="*/ 12324 w 9166598"/>
              <a:gd name="connsiteY0" fmla="*/ 1202077 h 3995891"/>
              <a:gd name="connsiteX1" fmla="*/ 4008971 w 9166598"/>
              <a:gd name="connsiteY1" fmla="*/ 1890445 h 3995891"/>
              <a:gd name="connsiteX2" fmla="*/ 9166598 w 9166598"/>
              <a:gd name="connsiteY2" fmla="*/ 0 h 3995891"/>
              <a:gd name="connsiteX3" fmla="*/ 9166598 w 9166598"/>
              <a:gd name="connsiteY3" fmla="*/ 2476072 h 3995891"/>
              <a:gd name="connsiteX4" fmla="*/ 12324 w 9166598"/>
              <a:gd name="connsiteY4" fmla="*/ 2455524 h 3995891"/>
              <a:gd name="connsiteX5" fmla="*/ 12324 w 9166598"/>
              <a:gd name="connsiteY5" fmla="*/ 1202077 h 3995891"/>
              <a:gd name="connsiteX0" fmla="*/ 12324 w 9166598"/>
              <a:gd name="connsiteY0" fmla="*/ 1202077 h 3995891"/>
              <a:gd name="connsiteX1" fmla="*/ 4008971 w 9166598"/>
              <a:gd name="connsiteY1" fmla="*/ 1890445 h 3995891"/>
              <a:gd name="connsiteX2" fmla="*/ 9166598 w 9166598"/>
              <a:gd name="connsiteY2" fmla="*/ 0 h 3995891"/>
              <a:gd name="connsiteX3" fmla="*/ 9166598 w 9166598"/>
              <a:gd name="connsiteY3" fmla="*/ 2476072 h 3995891"/>
              <a:gd name="connsiteX4" fmla="*/ 12324 w 9166598"/>
              <a:gd name="connsiteY4" fmla="*/ 2455524 h 3995891"/>
              <a:gd name="connsiteX5" fmla="*/ 12324 w 9166598"/>
              <a:gd name="connsiteY5" fmla="*/ 1202077 h 3995891"/>
              <a:gd name="connsiteX0" fmla="*/ 0 w 9154274"/>
              <a:gd name="connsiteY0" fmla="*/ 1202077 h 3049861"/>
              <a:gd name="connsiteX1" fmla="*/ 3996647 w 9154274"/>
              <a:gd name="connsiteY1" fmla="*/ 1890445 h 3049861"/>
              <a:gd name="connsiteX2" fmla="*/ 9154274 w 9154274"/>
              <a:gd name="connsiteY2" fmla="*/ 0 h 3049861"/>
              <a:gd name="connsiteX3" fmla="*/ 9154274 w 9154274"/>
              <a:gd name="connsiteY3" fmla="*/ 2476072 h 3049861"/>
              <a:gd name="connsiteX4" fmla="*/ 0 w 9154274"/>
              <a:gd name="connsiteY4" fmla="*/ 2455524 h 3049861"/>
              <a:gd name="connsiteX5" fmla="*/ 0 w 9154274"/>
              <a:gd name="connsiteY5" fmla="*/ 1202077 h 3049861"/>
              <a:gd name="connsiteX0" fmla="*/ 0 w 9154274"/>
              <a:gd name="connsiteY0" fmla="*/ 1202077 h 3049861"/>
              <a:gd name="connsiteX1" fmla="*/ 3996647 w 9154274"/>
              <a:gd name="connsiteY1" fmla="*/ 1890445 h 3049861"/>
              <a:gd name="connsiteX2" fmla="*/ 9154274 w 9154274"/>
              <a:gd name="connsiteY2" fmla="*/ 0 h 3049861"/>
              <a:gd name="connsiteX3" fmla="*/ 9154274 w 9154274"/>
              <a:gd name="connsiteY3" fmla="*/ 2476072 h 3049861"/>
              <a:gd name="connsiteX4" fmla="*/ 0 w 9154274"/>
              <a:gd name="connsiteY4" fmla="*/ 2455524 h 3049861"/>
              <a:gd name="connsiteX5" fmla="*/ 0 w 9154274"/>
              <a:gd name="connsiteY5" fmla="*/ 1202077 h 3049861"/>
              <a:gd name="connsiteX0" fmla="*/ 0 w 9154274"/>
              <a:gd name="connsiteY0" fmla="*/ 1202077 h 2885326"/>
              <a:gd name="connsiteX1" fmla="*/ 3996647 w 9154274"/>
              <a:gd name="connsiteY1" fmla="*/ 1890445 h 2885326"/>
              <a:gd name="connsiteX2" fmla="*/ 9154274 w 9154274"/>
              <a:gd name="connsiteY2" fmla="*/ 0 h 2885326"/>
              <a:gd name="connsiteX3" fmla="*/ 9154274 w 9154274"/>
              <a:gd name="connsiteY3" fmla="*/ 2476072 h 2885326"/>
              <a:gd name="connsiteX4" fmla="*/ 0 w 9154274"/>
              <a:gd name="connsiteY4" fmla="*/ 2455524 h 2885326"/>
              <a:gd name="connsiteX5" fmla="*/ 0 w 9154274"/>
              <a:gd name="connsiteY5" fmla="*/ 1202077 h 2885326"/>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4274" h="2476072">
                <a:moveTo>
                  <a:pt x="0" y="1202077"/>
                </a:moveTo>
                <a:cubicBezTo>
                  <a:pt x="875016" y="1451225"/>
                  <a:pt x="2273156" y="1880171"/>
                  <a:pt x="3996647" y="1890445"/>
                </a:cubicBezTo>
                <a:cubicBezTo>
                  <a:pt x="7798941" y="1960652"/>
                  <a:pt x="8793822" y="505146"/>
                  <a:pt x="9154274" y="0"/>
                </a:cubicBezTo>
                <a:lnTo>
                  <a:pt x="9154274" y="2476072"/>
                </a:lnTo>
                <a:lnTo>
                  <a:pt x="0" y="2455524"/>
                </a:lnTo>
                <a:cubicBezTo>
                  <a:pt x="3425" y="2027434"/>
                  <a:pt x="6849" y="1599344"/>
                  <a:pt x="0" y="1202077"/>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a:spLocks/>
          </p:cNvSpPr>
          <p:nvPr/>
        </p:nvSpPr>
        <p:spPr bwMode="auto">
          <a:xfrm flipV="1">
            <a:off x="0" y="4114800"/>
            <a:ext cx="8991600" cy="3810000"/>
          </a:xfrm>
          <a:custGeom>
            <a:avLst/>
            <a:gdLst/>
            <a:ahLst/>
            <a:cxnLst>
              <a:cxn ang="0">
                <a:pos x="0" y="2527"/>
              </a:cxn>
              <a:cxn ang="0">
                <a:pos x="6913" y="3360"/>
              </a:cxn>
              <a:cxn ang="0">
                <a:pos x="0" y="2144"/>
              </a:cxn>
              <a:cxn ang="0">
                <a:pos x="0" y="252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chemeClr val="accent4">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9"/>
          <p:cNvSpPr>
            <a:spLocks/>
          </p:cNvSpPr>
          <p:nvPr/>
        </p:nvSpPr>
        <p:spPr bwMode="auto">
          <a:xfrm flipV="1">
            <a:off x="0" y="4571999"/>
            <a:ext cx="9144000" cy="3251199"/>
          </a:xfrm>
          <a:custGeom>
            <a:avLst/>
            <a:gdLst/>
            <a:ahLst/>
            <a:cxnLst>
              <a:cxn ang="0">
                <a:pos x="0" y="2527"/>
              </a:cxn>
              <a:cxn ang="0">
                <a:pos x="6913" y="3360"/>
              </a:cxn>
              <a:cxn ang="0">
                <a:pos x="0" y="2144"/>
              </a:cxn>
              <a:cxn ang="0">
                <a:pos x="0" y="252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FF2618-C234-4528-BB60-72360CB0937F}" type="datetimeFigureOut">
              <a:rPr lang="en-US" smtClean="0"/>
              <a:pPr/>
              <a:t>9/15/15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FF2618-C234-4528-BB60-72360CB0937F}" type="datetimeFigureOut">
              <a:rPr lang="en-US" smtClean="0"/>
              <a:pPr/>
              <a:t>9/15/15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FF2618-C234-4528-BB60-72360CB0937F}" type="datetimeFigureOut">
              <a:rPr lang="en-US" smtClean="0"/>
              <a:pPr/>
              <a:t>9/15/15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19B39A-FED7-F541-8D31-FB45DE6749A7}" type="datetimeFigureOut">
              <a:rPr lang="en-US" smtClean="0"/>
              <a:t>9/15/15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88D5A-1A68-474B-8DE3-3AB39AE262A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19B39A-FED7-F541-8D31-FB45DE6749A7}" type="datetimeFigureOut">
              <a:rPr lang="en-US" smtClean="0"/>
              <a:t>9/15/15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288D5A-1A68-474B-8DE3-3AB39AE262A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19B39A-FED7-F541-8D31-FB45DE6749A7}" type="datetimeFigureOut">
              <a:rPr lang="en-US" smtClean="0"/>
              <a:t>9/15/15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288D5A-1A68-474B-8DE3-3AB39AE262A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19B39A-FED7-F541-8D31-FB45DE6749A7}" type="datetimeFigureOut">
              <a:rPr lang="en-US" smtClean="0"/>
              <a:t>9/15/15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288D5A-1A68-474B-8DE3-3AB39AE262A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19B39A-FED7-F541-8D31-FB45DE6749A7}" type="datetimeFigureOut">
              <a:rPr lang="en-US" smtClean="0"/>
              <a:t>9/15/15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288D5A-1A68-474B-8DE3-3AB39AE262A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19B39A-FED7-F541-8D31-FB45DE6749A7}" type="datetimeFigureOut">
              <a:rPr lang="en-US" smtClean="0"/>
              <a:t>9/15/15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288D5A-1A68-474B-8DE3-3AB39AE262A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19B39A-FED7-F541-8D31-FB45DE6749A7}" type="datetimeFigureOut">
              <a:rPr lang="en-US" smtClean="0"/>
              <a:t>9/15/15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288D5A-1A68-474B-8DE3-3AB39AE262A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19B39A-FED7-F541-8D31-FB45DE6749A7}" type="datetimeFigureOut">
              <a:rPr lang="en-US" smtClean="0"/>
              <a:t>9/15/15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288D5A-1A68-474B-8DE3-3AB39AE262A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914400" rtl="0" eaLnBrk="1" latinLnBrk="0" hangingPunct="1">
        <a:spcBef>
          <a:spcPct val="0"/>
        </a:spcBef>
        <a:buNone/>
        <a:defRPr sz="3600" kern="1200">
          <a:solidFill>
            <a:schemeClr val="accent3">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accent5">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accent5">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accent5">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accent5">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accent5">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FF2618-C234-4528-BB60-72360CB0937F}" type="datetimeFigureOut">
              <a:rPr lang="en-US" smtClean="0"/>
              <a:pPr/>
              <a:t>9/15/15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69FB6-8607-469E-84BB-4E9214D062C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2.mp4"/><Relationship Id="rId2" Type="http://schemas.openxmlformats.org/officeDocument/2006/relationships/video" Target="../media/media2.mp4"/></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3.mp4"/><Relationship Id="rId2" Type="http://schemas.openxmlformats.org/officeDocument/2006/relationships/video" Target="../media/media3.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atic.pdesas.org/content/documents/ASCA_National_Standards_for_Students.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ctr"/>
            <a:r>
              <a:rPr lang="en-US" sz="4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Interview Skills</a:t>
            </a:r>
            <a:endParaRPr lang="en-US" sz="4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4" name="Picture 3" descr="interview carto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0443" y="2275061"/>
            <a:ext cx="3433079" cy="3307199"/>
          </a:xfrm>
          <a:prstGeom prst="rect">
            <a:avLst/>
          </a:prstGeom>
        </p:spPr>
      </p:pic>
    </p:spTree>
    <p:extLst>
      <p:ext uri="{BB962C8B-B14F-4D97-AF65-F5344CB8AC3E}">
        <p14:creationId xmlns:p14="http://schemas.microsoft.com/office/powerpoint/2010/main" val="8628972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Middle of the Interview</a:t>
            </a:r>
            <a:endParaRPr lang="en-US" dirty="0"/>
          </a:p>
        </p:txBody>
      </p:sp>
      <p:sp>
        <p:nvSpPr>
          <p:cNvPr id="3" name="Content Placeholder 2"/>
          <p:cNvSpPr>
            <a:spLocks noGrp="1"/>
          </p:cNvSpPr>
          <p:nvPr>
            <p:ph idx="1"/>
          </p:nvPr>
        </p:nvSpPr>
        <p:spPr/>
        <p:txBody>
          <a:bodyPr>
            <a:normAutofit/>
          </a:bodyPr>
          <a:lstStyle/>
          <a:p>
            <a:pPr>
              <a:spcBef>
                <a:spcPts val="0"/>
              </a:spcBef>
            </a:pPr>
            <a:r>
              <a:rPr lang="en-US" dirty="0" smtClean="0">
                <a:solidFill>
                  <a:srgbClr val="990000"/>
                </a:solidFill>
              </a:rPr>
              <a:t>Be thorough with your answers. Never answer with just a “yes” or “no.” Always provide explanations and examples. </a:t>
            </a:r>
          </a:p>
          <a:p>
            <a:pPr>
              <a:spcBef>
                <a:spcPts val="0"/>
              </a:spcBef>
            </a:pPr>
            <a:r>
              <a:rPr lang="en-US" dirty="0" smtClean="0">
                <a:solidFill>
                  <a:srgbClr val="990000"/>
                </a:solidFill>
              </a:rPr>
              <a:t>If you don’t understand the question, ask the interviewer to explain. </a:t>
            </a:r>
          </a:p>
          <a:p>
            <a:pPr>
              <a:spcBef>
                <a:spcPts val="0"/>
              </a:spcBef>
            </a:pPr>
            <a:r>
              <a:rPr lang="en-US" dirty="0" smtClean="0">
                <a:solidFill>
                  <a:srgbClr val="990000"/>
                </a:solidFill>
              </a:rPr>
              <a:t>Pay close attention to what the interviewer is saying. </a:t>
            </a:r>
          </a:p>
          <a:p>
            <a:pPr>
              <a:spcBef>
                <a:spcPts val="0"/>
              </a:spcBef>
            </a:pPr>
            <a:r>
              <a:rPr lang="en-US" dirty="0" smtClean="0">
                <a:solidFill>
                  <a:srgbClr val="990000"/>
                </a:solidFill>
              </a:rPr>
              <a:t>Organize your thoughts before speaking. Feel free to think for a moment about tough questions. </a:t>
            </a:r>
          </a:p>
          <a:p>
            <a:pPr>
              <a:spcBef>
                <a:spcPts val="0"/>
              </a:spcBef>
            </a:pPr>
            <a:r>
              <a:rPr lang="en-US" dirty="0" smtClean="0">
                <a:solidFill>
                  <a:srgbClr val="990000"/>
                </a:solidFill>
              </a:rPr>
              <a:t>Silence is not a bad thing as long as you do not take an excessive amount of time. </a:t>
            </a:r>
          </a:p>
          <a:p>
            <a:pPr>
              <a:spcBef>
                <a:spcPts val="0"/>
              </a:spcBef>
            </a:pPr>
            <a:r>
              <a:rPr lang="en-US" dirty="0" smtClean="0">
                <a:solidFill>
                  <a:srgbClr val="990000"/>
                </a:solidFill>
              </a:rPr>
              <a:t>Watch for illegal questions, such as information about your age, religion, race, ethnicity or marital status. </a:t>
            </a:r>
          </a:p>
        </p:txBody>
      </p:sp>
    </p:spTree>
    <p:extLst>
      <p:ext uri="{BB962C8B-B14F-4D97-AF65-F5344CB8AC3E}">
        <p14:creationId xmlns:p14="http://schemas.microsoft.com/office/powerpoint/2010/main" val="34247836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Middle of the Interview</a:t>
            </a:r>
            <a:endParaRPr lang="en-US" dirty="0"/>
          </a:p>
        </p:txBody>
      </p:sp>
      <p:sp>
        <p:nvSpPr>
          <p:cNvPr id="3" name="Content Placeholder 2"/>
          <p:cNvSpPr>
            <a:spLocks noGrp="1"/>
          </p:cNvSpPr>
          <p:nvPr>
            <p:ph idx="1"/>
          </p:nvPr>
        </p:nvSpPr>
        <p:spPr/>
        <p:txBody>
          <a:bodyPr>
            <a:normAutofit/>
          </a:bodyPr>
          <a:lstStyle/>
          <a:p>
            <a:pPr>
              <a:lnSpc>
                <a:spcPct val="110000"/>
              </a:lnSpc>
              <a:spcBef>
                <a:spcPts val="0"/>
              </a:spcBef>
            </a:pPr>
            <a:r>
              <a:rPr lang="en-US" dirty="0" smtClean="0">
                <a:solidFill>
                  <a:srgbClr val="990000"/>
                </a:solidFill>
              </a:rPr>
              <a:t>DON’T: </a:t>
            </a:r>
          </a:p>
          <a:p>
            <a:pPr lvl="1">
              <a:lnSpc>
                <a:spcPct val="110000"/>
              </a:lnSpc>
              <a:spcBef>
                <a:spcPts val="0"/>
              </a:spcBef>
            </a:pPr>
            <a:r>
              <a:rPr lang="en-US" dirty="0" smtClean="0">
                <a:solidFill>
                  <a:srgbClr val="990000"/>
                </a:solidFill>
              </a:rPr>
              <a:t>Emphasize your weaknesses.</a:t>
            </a:r>
            <a:endParaRPr lang="en-US" dirty="0">
              <a:solidFill>
                <a:srgbClr val="990000"/>
              </a:solidFill>
            </a:endParaRPr>
          </a:p>
          <a:p>
            <a:pPr lvl="1">
              <a:lnSpc>
                <a:spcPct val="110000"/>
              </a:lnSpc>
              <a:spcBef>
                <a:spcPts val="0"/>
              </a:spcBef>
            </a:pPr>
            <a:r>
              <a:rPr lang="en-US" dirty="0" smtClean="0">
                <a:solidFill>
                  <a:srgbClr val="990000"/>
                </a:solidFill>
              </a:rPr>
              <a:t>Draw attention to negative attributes such as poor attendance, grades, being fired, etc. </a:t>
            </a:r>
          </a:p>
          <a:p>
            <a:pPr lvl="1">
              <a:lnSpc>
                <a:spcPct val="110000"/>
              </a:lnSpc>
              <a:spcBef>
                <a:spcPts val="0"/>
              </a:spcBef>
            </a:pPr>
            <a:r>
              <a:rPr lang="en-US" dirty="0" smtClean="0">
                <a:solidFill>
                  <a:srgbClr val="990000"/>
                </a:solidFill>
              </a:rPr>
              <a:t>Criticize former employers, co-workers, or school personnel.</a:t>
            </a:r>
          </a:p>
          <a:p>
            <a:pPr lvl="1">
              <a:lnSpc>
                <a:spcPct val="110000"/>
              </a:lnSpc>
              <a:spcBef>
                <a:spcPts val="0"/>
              </a:spcBef>
            </a:pPr>
            <a:r>
              <a:rPr lang="en-US" dirty="0" smtClean="0">
                <a:solidFill>
                  <a:srgbClr val="990000"/>
                </a:solidFill>
              </a:rPr>
              <a:t>Discuss personal issues, good or bad, which are irrelevant.</a:t>
            </a:r>
          </a:p>
          <a:p>
            <a:pPr lvl="1">
              <a:lnSpc>
                <a:spcPct val="110000"/>
              </a:lnSpc>
              <a:spcBef>
                <a:spcPts val="0"/>
              </a:spcBef>
            </a:pPr>
            <a:r>
              <a:rPr lang="en-US" dirty="0" smtClean="0">
                <a:solidFill>
                  <a:srgbClr val="990000"/>
                </a:solidFill>
              </a:rPr>
              <a:t>Discuss salary or benefits unless the interviewer brings it up first. </a:t>
            </a:r>
          </a:p>
          <a:p>
            <a:pPr>
              <a:lnSpc>
                <a:spcPct val="110000"/>
              </a:lnSpc>
              <a:spcBef>
                <a:spcPts val="0"/>
              </a:spcBef>
            </a:pPr>
            <a:r>
              <a:rPr lang="en-US" dirty="0" smtClean="0">
                <a:solidFill>
                  <a:srgbClr val="990000"/>
                </a:solidFill>
              </a:rPr>
              <a:t>Remember that you represent a risk to the employer. A hiring mistake is expensive. Show you are highly motivated and energetic. </a:t>
            </a:r>
          </a:p>
          <a:p>
            <a:endParaRPr lang="en-US" dirty="0"/>
          </a:p>
        </p:txBody>
      </p:sp>
    </p:spTree>
    <p:extLst>
      <p:ext uri="{BB962C8B-B14F-4D97-AF65-F5344CB8AC3E}">
        <p14:creationId xmlns:p14="http://schemas.microsoft.com/office/powerpoint/2010/main" val="288036326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256" y="217370"/>
            <a:ext cx="8116783" cy="1143000"/>
          </a:xfrm>
        </p:spPr>
        <p:txBody>
          <a:bodyPr/>
          <a:lstStyle/>
          <a:p>
            <a:r>
              <a:rPr lang="en-US" dirty="0" smtClean="0"/>
              <a:t>The End of the Interview</a:t>
            </a:r>
            <a:endParaRPr lang="en-US" dirty="0"/>
          </a:p>
        </p:txBody>
      </p:sp>
      <p:sp>
        <p:nvSpPr>
          <p:cNvPr id="3" name="Content Placeholder 2"/>
          <p:cNvSpPr>
            <a:spLocks noGrp="1"/>
          </p:cNvSpPr>
          <p:nvPr>
            <p:ph idx="1"/>
          </p:nvPr>
        </p:nvSpPr>
        <p:spPr>
          <a:xfrm>
            <a:off x="457198" y="1386143"/>
            <a:ext cx="8149841" cy="4274304"/>
          </a:xfrm>
        </p:spPr>
        <p:txBody>
          <a:bodyPr>
            <a:noAutofit/>
          </a:bodyPr>
          <a:lstStyle/>
          <a:p>
            <a:pPr>
              <a:spcBef>
                <a:spcPts val="0"/>
              </a:spcBef>
            </a:pPr>
            <a:r>
              <a:rPr lang="en-US" sz="2150" dirty="0">
                <a:solidFill>
                  <a:srgbClr val="990000"/>
                </a:solidFill>
              </a:rPr>
              <a:t>Ask the job-related questions you prepared for the interview. </a:t>
            </a:r>
          </a:p>
          <a:p>
            <a:pPr>
              <a:spcBef>
                <a:spcPts val="0"/>
              </a:spcBef>
            </a:pPr>
            <a:r>
              <a:rPr lang="en-US" sz="2150" dirty="0">
                <a:solidFill>
                  <a:srgbClr val="990000"/>
                </a:solidFill>
              </a:rPr>
              <a:t>You may be offered the job immediately. In that case, you should ask about specific salary, benefits, </a:t>
            </a:r>
            <a:r>
              <a:rPr lang="en-US" sz="2150" dirty="0" smtClean="0">
                <a:solidFill>
                  <a:srgbClr val="990000"/>
                </a:solidFill>
              </a:rPr>
              <a:t>and </a:t>
            </a:r>
            <a:r>
              <a:rPr lang="en-US" sz="2150" dirty="0">
                <a:solidFill>
                  <a:srgbClr val="990000"/>
                </a:solidFill>
              </a:rPr>
              <a:t>work hours. You do not have to give them an immediate answer. Ask for a day to think about it. </a:t>
            </a:r>
          </a:p>
          <a:p>
            <a:pPr>
              <a:spcBef>
                <a:spcPts val="0"/>
              </a:spcBef>
            </a:pPr>
            <a:r>
              <a:rPr lang="en-US" sz="2150" dirty="0">
                <a:solidFill>
                  <a:srgbClr val="990000"/>
                </a:solidFill>
              </a:rPr>
              <a:t>If you are told you will be contacted, ask about how long it will be. Offer to call in a few days to find </a:t>
            </a:r>
            <a:r>
              <a:rPr lang="en-US" sz="2150" dirty="0" smtClean="0">
                <a:solidFill>
                  <a:srgbClr val="990000"/>
                </a:solidFill>
              </a:rPr>
              <a:t>out </a:t>
            </a:r>
            <a:r>
              <a:rPr lang="en-US" sz="2150" dirty="0">
                <a:solidFill>
                  <a:srgbClr val="990000"/>
                </a:solidFill>
              </a:rPr>
              <a:t>the decision. This shows your continued interest. </a:t>
            </a:r>
          </a:p>
          <a:p>
            <a:pPr>
              <a:spcBef>
                <a:spcPts val="0"/>
              </a:spcBef>
            </a:pPr>
            <a:r>
              <a:rPr lang="en-US" sz="2150" dirty="0">
                <a:solidFill>
                  <a:srgbClr val="990000"/>
                </a:solidFill>
              </a:rPr>
              <a:t>Make sure the interviewer knows how best to contact you and that you are available for any </a:t>
            </a:r>
            <a:r>
              <a:rPr lang="en-US" sz="2150" dirty="0" smtClean="0">
                <a:solidFill>
                  <a:srgbClr val="990000"/>
                </a:solidFill>
              </a:rPr>
              <a:t>additional </a:t>
            </a:r>
            <a:r>
              <a:rPr lang="en-US" sz="2150" dirty="0">
                <a:solidFill>
                  <a:srgbClr val="990000"/>
                </a:solidFill>
              </a:rPr>
              <a:t>information that may be needed. </a:t>
            </a:r>
          </a:p>
          <a:p>
            <a:pPr>
              <a:spcBef>
                <a:spcPts val="0"/>
              </a:spcBef>
            </a:pPr>
            <a:r>
              <a:rPr lang="en-US" sz="2150" dirty="0">
                <a:solidFill>
                  <a:srgbClr val="990000"/>
                </a:solidFill>
              </a:rPr>
              <a:t>Thank the person for the interview and their interest in you as a potential employee or student. </a:t>
            </a:r>
          </a:p>
          <a:p>
            <a:pPr>
              <a:spcBef>
                <a:spcPts val="0"/>
              </a:spcBef>
            </a:pPr>
            <a:r>
              <a:rPr lang="en-US" sz="2150" dirty="0">
                <a:solidFill>
                  <a:srgbClr val="990000"/>
                </a:solidFill>
              </a:rPr>
              <a:t>Shake hands firmly on the way out. </a:t>
            </a:r>
          </a:p>
        </p:txBody>
      </p:sp>
    </p:spTree>
    <p:extLst>
      <p:ext uri="{BB962C8B-B14F-4D97-AF65-F5344CB8AC3E}">
        <p14:creationId xmlns:p14="http://schemas.microsoft.com/office/powerpoint/2010/main" val="333770053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After the Interview – Follow Up!</a:t>
            </a:r>
            <a:endParaRPr lang="en-US" dirty="0"/>
          </a:p>
        </p:txBody>
      </p:sp>
      <p:sp>
        <p:nvSpPr>
          <p:cNvPr id="3" name="Content Placeholder 2"/>
          <p:cNvSpPr>
            <a:spLocks noGrp="1"/>
          </p:cNvSpPr>
          <p:nvPr>
            <p:ph idx="1"/>
          </p:nvPr>
        </p:nvSpPr>
        <p:spPr/>
        <p:txBody>
          <a:bodyPr/>
          <a:lstStyle/>
          <a:p>
            <a:pPr>
              <a:spcBef>
                <a:spcPts val="0"/>
              </a:spcBef>
            </a:pPr>
            <a:r>
              <a:rPr lang="en-US" dirty="0">
                <a:solidFill>
                  <a:srgbClr val="990000"/>
                </a:solidFill>
              </a:rPr>
              <a:t>Send the interviewer a thank-you </a:t>
            </a:r>
            <a:r>
              <a:rPr lang="en-US" dirty="0" smtClean="0">
                <a:solidFill>
                  <a:srgbClr val="990000"/>
                </a:solidFill>
              </a:rPr>
              <a:t>letter/email </a:t>
            </a:r>
            <a:r>
              <a:rPr lang="en-US" dirty="0">
                <a:solidFill>
                  <a:srgbClr val="990000"/>
                </a:solidFill>
              </a:rPr>
              <a:t>soon after the interview. </a:t>
            </a:r>
          </a:p>
          <a:p>
            <a:pPr>
              <a:spcBef>
                <a:spcPts val="0"/>
              </a:spcBef>
            </a:pPr>
            <a:r>
              <a:rPr lang="en-US" dirty="0">
                <a:solidFill>
                  <a:srgbClr val="990000"/>
                </a:solidFill>
              </a:rPr>
              <a:t>Call the company or college about a week after the interview to find out if they have made a decision. </a:t>
            </a:r>
          </a:p>
          <a:p>
            <a:pPr>
              <a:spcBef>
                <a:spcPts val="0"/>
              </a:spcBef>
            </a:pPr>
            <a:r>
              <a:rPr lang="en-US" dirty="0">
                <a:solidFill>
                  <a:srgbClr val="990000"/>
                </a:solidFill>
              </a:rPr>
              <a:t>If they have not, find out when they expect to have a decision. </a:t>
            </a:r>
          </a:p>
        </p:txBody>
      </p:sp>
    </p:spTree>
    <p:extLst>
      <p:ext uri="{BB962C8B-B14F-4D97-AF65-F5344CB8AC3E}">
        <p14:creationId xmlns:p14="http://schemas.microsoft.com/office/powerpoint/2010/main" val="4172040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Wrong with this Interview?</a:t>
            </a:r>
            <a:endParaRPr lang="en-US" dirty="0"/>
          </a:p>
        </p:txBody>
      </p:sp>
      <p:pic>
        <p:nvPicPr>
          <p:cNvPr id="4" name="Step Brothers - Interview.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t="1115" b="1115"/>
          <a:stretch>
            <a:fillRect/>
          </a:stretch>
        </p:blipFill>
        <p:spPr/>
      </p:pic>
    </p:spTree>
    <p:extLst>
      <p:ext uri="{BB962C8B-B14F-4D97-AF65-F5344CB8AC3E}">
        <p14:creationId xmlns:p14="http://schemas.microsoft.com/office/powerpoint/2010/main" val="254926353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What’s Right With Eric’s?</a:t>
            </a:r>
            <a:endParaRPr lang="en-US" dirty="0"/>
          </a:p>
        </p:txBody>
      </p:sp>
      <p:pic>
        <p:nvPicPr>
          <p:cNvPr id="4" name="That 70's Show - Fatso Burger Job Interview.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t="1115" b="1115"/>
          <a:stretch>
            <a:fillRect/>
          </a:stretch>
        </p:blipFill>
        <p:spPr/>
      </p:pic>
    </p:spTree>
    <p:extLst>
      <p:ext uri="{BB962C8B-B14F-4D97-AF65-F5344CB8AC3E}">
        <p14:creationId xmlns:p14="http://schemas.microsoft.com/office/powerpoint/2010/main" val="361152825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People Aren’t Hired</a:t>
            </a:r>
            <a:endParaRPr lang="en-US" dirty="0"/>
          </a:p>
        </p:txBody>
      </p:sp>
      <p:sp>
        <p:nvSpPr>
          <p:cNvPr id="3" name="Content Placeholder 2"/>
          <p:cNvSpPr>
            <a:spLocks noGrp="1"/>
          </p:cNvSpPr>
          <p:nvPr>
            <p:ph idx="1"/>
          </p:nvPr>
        </p:nvSpPr>
        <p:spPr/>
        <p:txBody>
          <a:bodyPr>
            <a:normAutofit/>
          </a:bodyPr>
          <a:lstStyle/>
          <a:p>
            <a:pPr>
              <a:lnSpc>
                <a:spcPct val="120000"/>
              </a:lnSpc>
              <a:spcBef>
                <a:spcPts val="0"/>
              </a:spcBef>
            </a:pPr>
            <a:r>
              <a:rPr lang="en-US" sz="2200" dirty="0">
                <a:solidFill>
                  <a:srgbClr val="990000"/>
                </a:solidFill>
              </a:rPr>
              <a:t> </a:t>
            </a:r>
            <a:r>
              <a:rPr lang="en-US" sz="2200" dirty="0" smtClean="0">
                <a:solidFill>
                  <a:srgbClr val="990000"/>
                </a:solidFill>
              </a:rPr>
              <a:t>Poor personal appearance </a:t>
            </a:r>
            <a:endParaRPr lang="en-US" sz="2200" dirty="0" smtClean="0">
              <a:solidFill>
                <a:srgbClr val="990000"/>
              </a:solidFill>
              <a:effectLst/>
            </a:endParaRPr>
          </a:p>
          <a:p>
            <a:pPr>
              <a:lnSpc>
                <a:spcPct val="120000"/>
              </a:lnSpc>
              <a:spcBef>
                <a:spcPts val="0"/>
              </a:spcBef>
            </a:pPr>
            <a:r>
              <a:rPr lang="en-US" sz="2200" dirty="0" smtClean="0">
                <a:solidFill>
                  <a:srgbClr val="990000"/>
                </a:solidFill>
              </a:rPr>
              <a:t>Inability </a:t>
            </a:r>
            <a:r>
              <a:rPr lang="en-US" sz="2200" dirty="0">
                <a:solidFill>
                  <a:srgbClr val="990000"/>
                </a:solidFill>
              </a:rPr>
              <a:t>to communicate clearly, poor voice, and grammar </a:t>
            </a:r>
            <a:endParaRPr lang="en-US" sz="2200" dirty="0" smtClean="0">
              <a:solidFill>
                <a:srgbClr val="990000"/>
              </a:solidFill>
              <a:effectLst/>
            </a:endParaRPr>
          </a:p>
          <a:p>
            <a:pPr>
              <a:lnSpc>
                <a:spcPct val="120000"/>
              </a:lnSpc>
              <a:spcBef>
                <a:spcPts val="0"/>
              </a:spcBef>
            </a:pPr>
            <a:r>
              <a:rPr lang="en-US" sz="2200" dirty="0" smtClean="0">
                <a:solidFill>
                  <a:srgbClr val="990000"/>
                </a:solidFill>
              </a:rPr>
              <a:t>Lack of planning for a career</a:t>
            </a:r>
            <a:r>
              <a:rPr lang="en-US" sz="2200" dirty="0">
                <a:solidFill>
                  <a:srgbClr val="990000"/>
                </a:solidFill>
              </a:rPr>
              <a:t>...</a:t>
            </a:r>
            <a:r>
              <a:rPr lang="en-US" sz="2200" dirty="0" smtClean="0">
                <a:solidFill>
                  <a:srgbClr val="990000"/>
                </a:solidFill>
              </a:rPr>
              <a:t>no purpose or goals </a:t>
            </a:r>
            <a:endParaRPr lang="en-US" sz="2200" dirty="0" smtClean="0">
              <a:solidFill>
                <a:srgbClr val="990000"/>
              </a:solidFill>
              <a:effectLst/>
            </a:endParaRPr>
          </a:p>
          <a:p>
            <a:pPr>
              <a:lnSpc>
                <a:spcPct val="120000"/>
              </a:lnSpc>
              <a:spcBef>
                <a:spcPts val="0"/>
              </a:spcBef>
            </a:pPr>
            <a:r>
              <a:rPr lang="en-US" sz="2200" dirty="0" smtClean="0">
                <a:solidFill>
                  <a:srgbClr val="990000"/>
                </a:solidFill>
              </a:rPr>
              <a:t>Lack of enthusiasm and confidence in the interview</a:t>
            </a:r>
            <a:endParaRPr lang="en-US" sz="2200" dirty="0">
              <a:solidFill>
                <a:srgbClr val="990000"/>
              </a:solidFill>
            </a:endParaRPr>
          </a:p>
          <a:p>
            <a:pPr>
              <a:lnSpc>
                <a:spcPct val="120000"/>
              </a:lnSpc>
              <a:spcBef>
                <a:spcPts val="0"/>
              </a:spcBef>
            </a:pPr>
            <a:r>
              <a:rPr lang="en-US" sz="2200" dirty="0" smtClean="0">
                <a:solidFill>
                  <a:srgbClr val="990000"/>
                </a:solidFill>
              </a:rPr>
              <a:t>Condemning </a:t>
            </a:r>
            <a:r>
              <a:rPr lang="en-US" sz="2200" dirty="0">
                <a:solidFill>
                  <a:srgbClr val="990000"/>
                </a:solidFill>
              </a:rPr>
              <a:t>past employers </a:t>
            </a:r>
            <a:endParaRPr lang="en-US" sz="2200" dirty="0" smtClean="0">
              <a:solidFill>
                <a:srgbClr val="990000"/>
              </a:solidFill>
              <a:effectLst/>
            </a:endParaRPr>
          </a:p>
          <a:p>
            <a:pPr>
              <a:lnSpc>
                <a:spcPct val="120000"/>
              </a:lnSpc>
              <a:spcBef>
                <a:spcPts val="0"/>
              </a:spcBef>
            </a:pPr>
            <a:r>
              <a:rPr lang="en-US" sz="2200" dirty="0" smtClean="0">
                <a:solidFill>
                  <a:srgbClr val="990000"/>
                </a:solidFill>
              </a:rPr>
              <a:t>Failure to look the interviewer in the eye </a:t>
            </a:r>
            <a:endParaRPr lang="en-US" sz="2200" dirty="0" smtClean="0">
              <a:solidFill>
                <a:srgbClr val="990000"/>
              </a:solidFill>
              <a:effectLst/>
            </a:endParaRPr>
          </a:p>
          <a:p>
            <a:pPr>
              <a:lnSpc>
                <a:spcPct val="120000"/>
              </a:lnSpc>
              <a:spcBef>
                <a:spcPts val="0"/>
              </a:spcBef>
            </a:pPr>
            <a:r>
              <a:rPr lang="en-US" sz="2200" dirty="0" smtClean="0">
                <a:solidFill>
                  <a:srgbClr val="990000"/>
                </a:solidFill>
              </a:rPr>
              <a:t>Limp handshake </a:t>
            </a:r>
            <a:endParaRPr lang="en-US" sz="2200" dirty="0" smtClean="0">
              <a:solidFill>
                <a:srgbClr val="990000"/>
              </a:solidFill>
              <a:effectLst/>
            </a:endParaRPr>
          </a:p>
          <a:p>
            <a:pPr>
              <a:lnSpc>
                <a:spcPct val="120000"/>
              </a:lnSpc>
              <a:spcBef>
                <a:spcPts val="0"/>
              </a:spcBef>
            </a:pPr>
            <a:r>
              <a:rPr lang="en-US" sz="2200" dirty="0" smtClean="0">
                <a:solidFill>
                  <a:srgbClr val="990000"/>
                </a:solidFill>
              </a:rPr>
              <a:t>Late to the interview </a:t>
            </a:r>
            <a:endParaRPr lang="en-US" sz="2200" dirty="0" smtClean="0">
              <a:solidFill>
                <a:srgbClr val="990000"/>
              </a:solidFill>
              <a:effectLst/>
            </a:endParaRPr>
          </a:p>
          <a:p>
            <a:pPr>
              <a:lnSpc>
                <a:spcPct val="120000"/>
              </a:lnSpc>
              <a:spcBef>
                <a:spcPts val="0"/>
              </a:spcBef>
            </a:pPr>
            <a:r>
              <a:rPr lang="en-US" sz="2200" dirty="0" smtClean="0">
                <a:solidFill>
                  <a:srgbClr val="990000"/>
                </a:solidFill>
              </a:rPr>
              <a:t>Does not thank the interviewer for his</a:t>
            </a:r>
            <a:r>
              <a:rPr lang="en-US" sz="2200" dirty="0">
                <a:solidFill>
                  <a:srgbClr val="990000"/>
                </a:solidFill>
              </a:rPr>
              <a:t>/</a:t>
            </a:r>
            <a:r>
              <a:rPr lang="en-US" sz="2200" dirty="0" smtClean="0">
                <a:solidFill>
                  <a:srgbClr val="990000"/>
                </a:solidFill>
              </a:rPr>
              <a:t>her time </a:t>
            </a:r>
            <a:endParaRPr lang="en-US" sz="2200" dirty="0" smtClean="0">
              <a:solidFill>
                <a:srgbClr val="990000"/>
              </a:solidFill>
              <a:effectLst/>
            </a:endParaRPr>
          </a:p>
          <a:p>
            <a:pPr>
              <a:lnSpc>
                <a:spcPct val="120000"/>
              </a:lnSpc>
              <a:spcBef>
                <a:spcPts val="0"/>
              </a:spcBef>
            </a:pPr>
            <a:r>
              <a:rPr lang="en-US" sz="2200" dirty="0" smtClean="0">
                <a:solidFill>
                  <a:srgbClr val="990000"/>
                </a:solidFill>
              </a:rPr>
              <a:t>Ask </a:t>
            </a:r>
            <a:r>
              <a:rPr lang="en-US" sz="2200" dirty="0">
                <a:solidFill>
                  <a:srgbClr val="990000"/>
                </a:solidFill>
              </a:rPr>
              <a:t>no questions </a:t>
            </a:r>
            <a:endParaRPr lang="en-US" sz="2200" dirty="0" smtClean="0">
              <a:solidFill>
                <a:srgbClr val="990000"/>
              </a:solidFill>
              <a:effectLst/>
            </a:endParaRPr>
          </a:p>
          <a:p>
            <a:pPr>
              <a:lnSpc>
                <a:spcPct val="120000"/>
              </a:lnSpc>
              <a:spcBef>
                <a:spcPts val="0"/>
              </a:spcBef>
            </a:pPr>
            <a:r>
              <a:rPr lang="en-US" sz="2200" dirty="0" smtClean="0">
                <a:solidFill>
                  <a:srgbClr val="990000"/>
                </a:solidFill>
              </a:rPr>
              <a:t>Lack of knowledge about the business or the position </a:t>
            </a:r>
            <a:endParaRPr lang="en-US" sz="2200" dirty="0" smtClean="0">
              <a:solidFill>
                <a:srgbClr val="990000"/>
              </a:solidFill>
              <a:effectLst/>
            </a:endParaRPr>
          </a:p>
          <a:p>
            <a:endParaRPr lang="en-US" dirty="0"/>
          </a:p>
        </p:txBody>
      </p:sp>
    </p:spTree>
    <p:extLst>
      <p:ext uri="{BB962C8B-B14F-4D97-AF65-F5344CB8AC3E}">
        <p14:creationId xmlns:p14="http://schemas.microsoft.com/office/powerpoint/2010/main" val="388172266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00470331"/>
              </p:ext>
            </p:extLst>
          </p:nvPr>
        </p:nvGraphicFramePr>
        <p:xfrm>
          <a:off x="457200" y="345641"/>
          <a:ext cx="8229600" cy="60036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8167496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a:t>
            </a:r>
            <a:endParaRPr lang="en-US" dirty="0"/>
          </a:p>
        </p:txBody>
      </p:sp>
      <p:sp>
        <p:nvSpPr>
          <p:cNvPr id="3" name="Content Placeholder 2"/>
          <p:cNvSpPr>
            <a:spLocks noGrp="1"/>
          </p:cNvSpPr>
          <p:nvPr>
            <p:ph idx="1"/>
          </p:nvPr>
        </p:nvSpPr>
        <p:spPr/>
        <p:txBody>
          <a:bodyPr/>
          <a:lstStyle/>
          <a:p>
            <a:r>
              <a:rPr lang="en-US" dirty="0" smtClean="0">
                <a:solidFill>
                  <a:srgbClr val="B32C16"/>
                </a:solidFill>
              </a:rPr>
              <a:t>Look at your handout “Interview Questions to Think About.” Review the list of Questions </a:t>
            </a:r>
            <a:r>
              <a:rPr lang="en-US" dirty="0">
                <a:solidFill>
                  <a:srgbClr val="B32C16"/>
                </a:solidFill>
              </a:rPr>
              <a:t>Often Asked By </a:t>
            </a:r>
            <a:r>
              <a:rPr lang="en-US" dirty="0" smtClean="0">
                <a:solidFill>
                  <a:srgbClr val="B32C16"/>
                </a:solidFill>
              </a:rPr>
              <a:t>Employers. Choose 7* questions, and compose your interview worthy responses. Responses are due next class period.</a:t>
            </a:r>
          </a:p>
          <a:p>
            <a:r>
              <a:rPr lang="en-US" b="1" dirty="0" smtClean="0">
                <a:solidFill>
                  <a:srgbClr val="B32C16"/>
                </a:solidFill>
              </a:rPr>
              <a:t>*One of your questions must be “Tell me about yourself.” </a:t>
            </a:r>
            <a:endParaRPr lang="en-US" b="1" dirty="0">
              <a:solidFill>
                <a:srgbClr val="B32C16"/>
              </a:solidFill>
            </a:endParaRPr>
          </a:p>
        </p:txBody>
      </p:sp>
    </p:spTree>
    <p:extLst>
      <p:ext uri="{BB962C8B-B14F-4D97-AF65-F5344CB8AC3E}">
        <p14:creationId xmlns:p14="http://schemas.microsoft.com/office/powerpoint/2010/main" val="53482186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Quiz</a:t>
            </a:r>
            <a:endParaRPr lang="en-US" dirty="0"/>
          </a:p>
        </p:txBody>
      </p:sp>
      <p:sp>
        <p:nvSpPr>
          <p:cNvPr id="3" name="Content Placeholder 2"/>
          <p:cNvSpPr>
            <a:spLocks noGrp="1"/>
          </p:cNvSpPr>
          <p:nvPr>
            <p:ph idx="1"/>
          </p:nvPr>
        </p:nvSpPr>
        <p:spPr/>
        <p:txBody>
          <a:bodyPr>
            <a:normAutofit lnSpcReduction="10000"/>
          </a:bodyPr>
          <a:lstStyle/>
          <a:p>
            <a:pPr>
              <a:spcBef>
                <a:spcPts val="0"/>
              </a:spcBef>
            </a:pPr>
            <a:r>
              <a:rPr lang="en-US" dirty="0" smtClean="0">
                <a:solidFill>
                  <a:srgbClr val="990000"/>
                </a:solidFill>
              </a:rPr>
              <a:t>What should you bring with you to an interview?</a:t>
            </a:r>
          </a:p>
          <a:p>
            <a:pPr>
              <a:spcBef>
                <a:spcPts val="0"/>
              </a:spcBef>
            </a:pPr>
            <a:r>
              <a:rPr lang="en-US" dirty="0" smtClean="0">
                <a:solidFill>
                  <a:srgbClr val="990000"/>
                </a:solidFill>
              </a:rPr>
              <a:t>What should you wear to an interview?</a:t>
            </a:r>
          </a:p>
          <a:p>
            <a:pPr>
              <a:spcBef>
                <a:spcPts val="0"/>
              </a:spcBef>
            </a:pPr>
            <a:r>
              <a:rPr lang="en-US" dirty="0" smtClean="0">
                <a:solidFill>
                  <a:srgbClr val="990000"/>
                </a:solidFill>
              </a:rPr>
              <a:t>Name a component of non-verbal communication/body language.</a:t>
            </a:r>
          </a:p>
          <a:p>
            <a:pPr>
              <a:spcBef>
                <a:spcPts val="0"/>
              </a:spcBef>
            </a:pPr>
            <a:r>
              <a:rPr lang="en-US" dirty="0" smtClean="0">
                <a:solidFill>
                  <a:srgbClr val="990000"/>
                </a:solidFill>
              </a:rPr>
              <a:t>Name an interview “don’t.”</a:t>
            </a:r>
          </a:p>
          <a:p>
            <a:pPr>
              <a:spcBef>
                <a:spcPts val="0"/>
              </a:spcBef>
            </a:pPr>
            <a:r>
              <a:rPr lang="en-US" dirty="0" smtClean="0">
                <a:solidFill>
                  <a:srgbClr val="990000"/>
                </a:solidFill>
              </a:rPr>
              <a:t>What are some illegal interview questions?</a:t>
            </a:r>
          </a:p>
          <a:p>
            <a:pPr>
              <a:spcBef>
                <a:spcPts val="0"/>
              </a:spcBef>
            </a:pPr>
            <a:r>
              <a:rPr lang="en-US" dirty="0" smtClean="0">
                <a:solidFill>
                  <a:srgbClr val="990000"/>
                </a:solidFill>
              </a:rPr>
              <a:t>What should you do after an interview?</a:t>
            </a:r>
          </a:p>
          <a:p>
            <a:pPr>
              <a:spcBef>
                <a:spcPts val="0"/>
              </a:spcBef>
            </a:pPr>
            <a:r>
              <a:rPr lang="en-US" dirty="0" smtClean="0">
                <a:solidFill>
                  <a:srgbClr val="990000"/>
                </a:solidFill>
              </a:rPr>
              <a:t>Name a common reason people aren’t hired after an interview.</a:t>
            </a:r>
          </a:p>
          <a:p>
            <a:pPr>
              <a:spcBef>
                <a:spcPts val="0"/>
              </a:spcBef>
            </a:pPr>
            <a:r>
              <a:rPr lang="en-US" dirty="0" smtClean="0">
                <a:solidFill>
                  <a:srgbClr val="990000"/>
                </a:solidFill>
              </a:rPr>
              <a:t>What do employers rate as the most important factor in a job interview?</a:t>
            </a:r>
          </a:p>
          <a:p>
            <a:pPr>
              <a:spcBef>
                <a:spcPts val="0"/>
              </a:spcBef>
            </a:pPr>
            <a:r>
              <a:rPr lang="en-US" dirty="0" smtClean="0">
                <a:solidFill>
                  <a:srgbClr val="990000"/>
                </a:solidFill>
              </a:rPr>
              <a:t>Demonstrate appropriate body language.</a:t>
            </a:r>
          </a:p>
          <a:p>
            <a:pPr>
              <a:spcBef>
                <a:spcPts val="0"/>
              </a:spcBef>
            </a:pPr>
            <a:r>
              <a:rPr lang="en-US" dirty="0" smtClean="0">
                <a:solidFill>
                  <a:srgbClr val="990000"/>
                </a:solidFill>
              </a:rPr>
              <a:t>Demonstrate your interview handshake. </a:t>
            </a:r>
          </a:p>
          <a:p>
            <a:pPr>
              <a:spcBef>
                <a:spcPts val="0"/>
              </a:spcBef>
            </a:pPr>
            <a:endParaRPr lang="en-US" dirty="0" smtClean="0">
              <a:solidFill>
                <a:srgbClr val="990000"/>
              </a:solidFill>
            </a:endParaRPr>
          </a:p>
          <a:p>
            <a:pPr>
              <a:spcBef>
                <a:spcPts val="0"/>
              </a:spcBef>
            </a:pPr>
            <a:endParaRPr lang="en-US" dirty="0" smtClean="0">
              <a:solidFill>
                <a:srgbClr val="990000"/>
              </a:solidFill>
            </a:endParaRPr>
          </a:p>
          <a:p>
            <a:pPr>
              <a:spcBef>
                <a:spcPts val="0"/>
              </a:spcBef>
            </a:pPr>
            <a:endParaRPr lang="en-US" dirty="0" smtClean="0">
              <a:solidFill>
                <a:srgbClr val="990000"/>
              </a:solidFill>
            </a:endParaRPr>
          </a:p>
          <a:p>
            <a:pPr>
              <a:spcBef>
                <a:spcPts val="0"/>
              </a:spcBef>
            </a:pPr>
            <a:endParaRPr lang="en-US" dirty="0"/>
          </a:p>
        </p:txBody>
      </p:sp>
    </p:spTree>
    <p:extLst>
      <p:ext uri="{BB962C8B-B14F-4D97-AF65-F5344CB8AC3E}">
        <p14:creationId xmlns:p14="http://schemas.microsoft.com/office/powerpoint/2010/main" val="36004246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Standards and Objectives</a:t>
            </a:r>
            <a:endParaRPr lang="en-US" dirty="0"/>
          </a:p>
        </p:txBody>
      </p:sp>
      <p:sp>
        <p:nvSpPr>
          <p:cNvPr id="3" name="Content Placeholder 2"/>
          <p:cNvSpPr>
            <a:spLocks noGrp="1"/>
          </p:cNvSpPr>
          <p:nvPr>
            <p:ph idx="1"/>
          </p:nvPr>
        </p:nvSpPr>
        <p:spPr/>
        <p:txBody>
          <a:bodyPr/>
          <a:lstStyle/>
          <a:p>
            <a:r>
              <a:rPr lang="en-US" dirty="0" smtClean="0">
                <a:solidFill>
                  <a:srgbClr val="990000"/>
                </a:solidFill>
              </a:rPr>
              <a:t>ASCA Standards: </a:t>
            </a:r>
          </a:p>
          <a:p>
            <a:pPr lvl="1"/>
            <a:r>
              <a:rPr lang="en-US" dirty="0" smtClean="0">
                <a:solidFill>
                  <a:srgbClr val="990000"/>
                </a:solidFill>
              </a:rPr>
              <a:t>C:B1.3: </a:t>
            </a:r>
            <a:r>
              <a:rPr lang="en-US" dirty="0">
                <a:solidFill>
                  <a:srgbClr val="990000"/>
                </a:solidFill>
              </a:rPr>
              <a:t>Demonstrate knowledge of the career-planning process </a:t>
            </a:r>
          </a:p>
          <a:p>
            <a:pPr lvl="1"/>
            <a:r>
              <a:rPr lang="en-US" dirty="0">
                <a:solidFill>
                  <a:srgbClr val="990000"/>
                </a:solidFill>
              </a:rPr>
              <a:t>C:B2.3  Use employability and job readiness skills </a:t>
            </a:r>
          </a:p>
          <a:p>
            <a:pPr>
              <a:spcBef>
                <a:spcPts val="0"/>
              </a:spcBef>
            </a:pPr>
            <a:r>
              <a:rPr lang="en-US" dirty="0">
                <a:solidFill>
                  <a:srgbClr val="990000"/>
                </a:solidFill>
              </a:rPr>
              <a:t>Students will </a:t>
            </a:r>
            <a:r>
              <a:rPr lang="en-US" dirty="0" smtClean="0">
                <a:solidFill>
                  <a:srgbClr val="990000"/>
                </a:solidFill>
              </a:rPr>
              <a:t>acquire and demonstrate appropriate interviewing skills and identify negative interview behavior.</a:t>
            </a:r>
            <a:endParaRPr lang="en-US" dirty="0">
              <a:solidFill>
                <a:srgbClr val="990000"/>
              </a:solidFill>
            </a:endParaRPr>
          </a:p>
        </p:txBody>
      </p:sp>
    </p:spTree>
    <p:extLst>
      <p:ext uri="{BB962C8B-B14F-4D97-AF65-F5344CB8AC3E}">
        <p14:creationId xmlns:p14="http://schemas.microsoft.com/office/powerpoint/2010/main" val="35624324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a:t>
            </a:r>
            <a:endParaRPr lang="en-US" dirty="0"/>
          </a:p>
        </p:txBody>
      </p:sp>
      <p:sp>
        <p:nvSpPr>
          <p:cNvPr id="3" name="Content Placeholder 2"/>
          <p:cNvSpPr>
            <a:spLocks noGrp="1"/>
          </p:cNvSpPr>
          <p:nvPr>
            <p:ph idx="1"/>
          </p:nvPr>
        </p:nvSpPr>
        <p:spPr/>
        <p:txBody>
          <a:bodyPr/>
          <a:lstStyle/>
          <a:p>
            <a:pPr>
              <a:spcBef>
                <a:spcPts val="0"/>
              </a:spcBef>
            </a:pPr>
            <a:r>
              <a:rPr lang="en-US" dirty="0" smtClean="0">
                <a:solidFill>
                  <a:srgbClr val="990000"/>
                </a:solidFill>
              </a:rPr>
              <a:t>Divide into groups of 2-3. Come up with 2 short skits:</a:t>
            </a:r>
          </a:p>
          <a:p>
            <a:pPr lvl="1">
              <a:spcBef>
                <a:spcPts val="0"/>
              </a:spcBef>
            </a:pPr>
            <a:r>
              <a:rPr lang="en-US" dirty="0" smtClean="0">
                <a:solidFill>
                  <a:srgbClr val="990000"/>
                </a:solidFill>
              </a:rPr>
              <a:t>One should demonstrate a poor example of an interview. Include some of the “interview don’ts” that we talked about.</a:t>
            </a:r>
          </a:p>
          <a:p>
            <a:pPr lvl="1">
              <a:spcBef>
                <a:spcPts val="0"/>
              </a:spcBef>
            </a:pPr>
            <a:r>
              <a:rPr lang="en-US" dirty="0" smtClean="0">
                <a:solidFill>
                  <a:srgbClr val="990000"/>
                </a:solidFill>
              </a:rPr>
              <a:t>One should demonstrate a good example of an interview. Include some of the strategies for effective interviews that we talked about. </a:t>
            </a:r>
            <a:endParaRPr lang="en-US" dirty="0">
              <a:solidFill>
                <a:srgbClr val="990000"/>
              </a:solidFill>
            </a:endParaRPr>
          </a:p>
        </p:txBody>
      </p:sp>
    </p:spTree>
    <p:extLst>
      <p:ext uri="{BB962C8B-B14F-4D97-AF65-F5344CB8AC3E}">
        <p14:creationId xmlns:p14="http://schemas.microsoft.com/office/powerpoint/2010/main" val="80118056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dirty="0">
                <a:hlinkClick r:id="rId2"/>
              </a:rPr>
              <a:t>http://static.pdesas.org/content/documents/</a:t>
            </a:r>
            <a:r>
              <a:rPr lang="en-US" dirty="0" smtClean="0">
                <a:hlinkClick r:id="rId2"/>
              </a:rPr>
              <a:t>ASCA_National_Standards_for_Students.pdf</a:t>
            </a:r>
            <a:endParaRPr lang="en-US" dirty="0" smtClean="0"/>
          </a:p>
          <a:p>
            <a:endParaRPr lang="en-US" dirty="0"/>
          </a:p>
        </p:txBody>
      </p:sp>
    </p:spTree>
    <p:extLst>
      <p:ext uri="{BB962C8B-B14F-4D97-AF65-F5344CB8AC3E}">
        <p14:creationId xmlns:p14="http://schemas.microsoft.com/office/powerpoint/2010/main" val="22526575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Interview </a:t>
            </a:r>
            <a:endParaRPr lang="en-US" dirty="0"/>
          </a:p>
        </p:txBody>
      </p:sp>
      <p:sp>
        <p:nvSpPr>
          <p:cNvPr id="3" name="Content Placeholder 2"/>
          <p:cNvSpPr>
            <a:spLocks noGrp="1"/>
          </p:cNvSpPr>
          <p:nvPr>
            <p:ph idx="1"/>
          </p:nvPr>
        </p:nvSpPr>
        <p:spPr/>
        <p:txBody>
          <a:bodyPr>
            <a:normAutofit/>
          </a:bodyPr>
          <a:lstStyle/>
          <a:p>
            <a:pPr>
              <a:spcBef>
                <a:spcPts val="0"/>
              </a:spcBef>
            </a:pPr>
            <a:r>
              <a:rPr lang="en-US" dirty="0">
                <a:solidFill>
                  <a:srgbClr val="990000"/>
                </a:solidFill>
              </a:rPr>
              <a:t>The interview is the final hurdle most people have to cross in getting a job. Some colleges and scholarship committees also require interviews. Being chosen for an interview means someone is interested in your skills, knowledge and experience</a:t>
            </a:r>
            <a:r>
              <a:rPr lang="en-US" dirty="0" smtClean="0">
                <a:solidFill>
                  <a:srgbClr val="990000"/>
                </a:solidFill>
              </a:rPr>
              <a:t>.</a:t>
            </a:r>
          </a:p>
          <a:p>
            <a:pPr>
              <a:spcBef>
                <a:spcPts val="0"/>
              </a:spcBef>
            </a:pPr>
            <a:r>
              <a:rPr lang="en-US" dirty="0" smtClean="0">
                <a:solidFill>
                  <a:srgbClr val="990000"/>
                </a:solidFill>
              </a:rPr>
              <a:t>You want </a:t>
            </a:r>
            <a:r>
              <a:rPr lang="en-US" dirty="0">
                <a:solidFill>
                  <a:srgbClr val="990000"/>
                </a:solidFill>
              </a:rPr>
              <a:t>to tell the employer or admissions representative about your strengths, skills, education, and work experience. </a:t>
            </a:r>
            <a:endParaRPr lang="en-US" dirty="0" smtClean="0">
              <a:solidFill>
                <a:srgbClr val="990000"/>
              </a:solidFill>
            </a:endParaRPr>
          </a:p>
          <a:p>
            <a:pPr>
              <a:spcBef>
                <a:spcPts val="0"/>
              </a:spcBef>
            </a:pPr>
            <a:r>
              <a:rPr lang="en-US" dirty="0" smtClean="0">
                <a:solidFill>
                  <a:srgbClr val="990000"/>
                </a:solidFill>
              </a:rPr>
              <a:t>Knowing </a:t>
            </a:r>
            <a:r>
              <a:rPr lang="en-US" dirty="0">
                <a:solidFill>
                  <a:srgbClr val="990000"/>
                </a:solidFill>
              </a:rPr>
              <a:t>yourself - positively selling your strong points - is what is going to get you the job or admission to the college. </a:t>
            </a:r>
          </a:p>
          <a:p>
            <a:endParaRPr lang="en-US" dirty="0"/>
          </a:p>
        </p:txBody>
      </p:sp>
    </p:spTree>
    <p:extLst>
      <p:ext uri="{BB962C8B-B14F-4D97-AF65-F5344CB8AC3E}">
        <p14:creationId xmlns:p14="http://schemas.microsoft.com/office/powerpoint/2010/main" val="39204579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5 Part Interview</a:t>
            </a:r>
            <a:endParaRPr lang="en-US" dirty="0"/>
          </a:p>
        </p:txBody>
      </p:sp>
      <p:sp>
        <p:nvSpPr>
          <p:cNvPr id="3" name="Content Placeholder 2"/>
          <p:cNvSpPr>
            <a:spLocks noGrp="1"/>
          </p:cNvSpPr>
          <p:nvPr>
            <p:ph idx="1"/>
          </p:nvPr>
        </p:nvSpPr>
        <p:spPr/>
        <p:txBody>
          <a:bodyPr>
            <a:normAutofit/>
          </a:bodyPr>
          <a:lstStyle/>
          <a:p>
            <a:pPr>
              <a:spcBef>
                <a:spcPts val="0"/>
              </a:spcBef>
            </a:pPr>
            <a:r>
              <a:rPr lang="en-US" sz="2400" dirty="0">
                <a:solidFill>
                  <a:schemeClr val="accent3"/>
                </a:solidFill>
              </a:rPr>
              <a:t>The easiest way to learn something is to break it down into parts. The interview process has five distinct parts. </a:t>
            </a:r>
          </a:p>
          <a:p>
            <a:pPr lvl="1">
              <a:spcBef>
                <a:spcPts val="0"/>
              </a:spcBef>
            </a:pPr>
            <a:r>
              <a:rPr lang="en-US" sz="2200" dirty="0" smtClean="0">
                <a:solidFill>
                  <a:schemeClr val="accent3"/>
                </a:solidFill>
              </a:rPr>
              <a:t>Before the Interview</a:t>
            </a:r>
          </a:p>
          <a:p>
            <a:pPr lvl="1">
              <a:spcBef>
                <a:spcPts val="0"/>
              </a:spcBef>
            </a:pPr>
            <a:r>
              <a:rPr lang="en-US" sz="2200" dirty="0" smtClean="0">
                <a:solidFill>
                  <a:schemeClr val="accent3"/>
                </a:solidFill>
              </a:rPr>
              <a:t>Start of the Interview</a:t>
            </a:r>
          </a:p>
          <a:p>
            <a:pPr lvl="1">
              <a:spcBef>
                <a:spcPts val="0"/>
              </a:spcBef>
            </a:pPr>
            <a:r>
              <a:rPr lang="en-US" sz="2200" dirty="0" smtClean="0">
                <a:solidFill>
                  <a:schemeClr val="accent3"/>
                </a:solidFill>
              </a:rPr>
              <a:t>Middle of the Interview</a:t>
            </a:r>
          </a:p>
          <a:p>
            <a:pPr lvl="1">
              <a:spcBef>
                <a:spcPts val="0"/>
              </a:spcBef>
            </a:pPr>
            <a:r>
              <a:rPr lang="en-US" sz="2200" dirty="0" smtClean="0">
                <a:solidFill>
                  <a:schemeClr val="accent3"/>
                </a:solidFill>
              </a:rPr>
              <a:t>End of the Interview</a:t>
            </a:r>
          </a:p>
          <a:p>
            <a:pPr lvl="1">
              <a:spcBef>
                <a:spcPts val="0"/>
              </a:spcBef>
            </a:pPr>
            <a:r>
              <a:rPr lang="en-US" sz="2200" dirty="0" smtClean="0">
                <a:solidFill>
                  <a:schemeClr val="accent3"/>
                </a:solidFill>
              </a:rPr>
              <a:t>After the Interview/Follow Up</a:t>
            </a:r>
            <a:endParaRPr lang="en-US" sz="2200" dirty="0">
              <a:solidFill>
                <a:schemeClr val="accent3"/>
              </a:solidFill>
            </a:endParaRPr>
          </a:p>
        </p:txBody>
      </p:sp>
    </p:spTree>
    <p:extLst>
      <p:ext uri="{BB962C8B-B14F-4D97-AF65-F5344CB8AC3E}">
        <p14:creationId xmlns:p14="http://schemas.microsoft.com/office/powerpoint/2010/main" val="14984622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the Interview</a:t>
            </a:r>
            <a:endParaRPr lang="en-US" dirty="0"/>
          </a:p>
        </p:txBody>
      </p:sp>
      <p:sp>
        <p:nvSpPr>
          <p:cNvPr id="3" name="Content Placeholder 2"/>
          <p:cNvSpPr>
            <a:spLocks noGrp="1"/>
          </p:cNvSpPr>
          <p:nvPr>
            <p:ph idx="1"/>
          </p:nvPr>
        </p:nvSpPr>
        <p:spPr/>
        <p:txBody>
          <a:bodyPr>
            <a:normAutofit/>
          </a:bodyPr>
          <a:lstStyle/>
          <a:p>
            <a:pPr>
              <a:lnSpc>
                <a:spcPct val="110000"/>
              </a:lnSpc>
              <a:spcBef>
                <a:spcPts val="0"/>
              </a:spcBef>
            </a:pPr>
            <a:r>
              <a:rPr lang="en-US" dirty="0">
                <a:solidFill>
                  <a:srgbClr val="B32C16"/>
                </a:solidFill>
              </a:rPr>
              <a:t>Do your homework! </a:t>
            </a:r>
            <a:endParaRPr lang="en-US" dirty="0" smtClean="0">
              <a:solidFill>
                <a:srgbClr val="B32C16"/>
              </a:solidFill>
            </a:endParaRPr>
          </a:p>
          <a:p>
            <a:pPr lvl="1">
              <a:lnSpc>
                <a:spcPct val="110000"/>
              </a:lnSpc>
              <a:spcBef>
                <a:spcPts val="0"/>
              </a:spcBef>
            </a:pPr>
            <a:r>
              <a:rPr lang="en-US" dirty="0" smtClean="0">
                <a:solidFill>
                  <a:srgbClr val="B32C16"/>
                </a:solidFill>
              </a:rPr>
              <a:t>Find </a:t>
            </a:r>
            <a:r>
              <a:rPr lang="en-US" dirty="0">
                <a:solidFill>
                  <a:srgbClr val="B32C16"/>
                </a:solidFill>
              </a:rPr>
              <a:t>out what services/products the company provides, how long they have been in business, whether the company is growing or downsizing, the company’s reputation, etc. An interviewer will be impressed that you have made an effort to learn about the company or college. </a:t>
            </a:r>
            <a:r>
              <a:rPr lang="en-US" dirty="0" smtClean="0">
                <a:solidFill>
                  <a:srgbClr val="B32C16"/>
                </a:solidFill>
              </a:rPr>
              <a:t>Know </a:t>
            </a:r>
            <a:r>
              <a:rPr lang="en-US" dirty="0">
                <a:solidFill>
                  <a:srgbClr val="B32C16"/>
                </a:solidFill>
              </a:rPr>
              <a:t>where you are going. Drive by the site of the interview a day or two before the interview. </a:t>
            </a:r>
          </a:p>
          <a:p>
            <a:pPr>
              <a:lnSpc>
                <a:spcPct val="110000"/>
              </a:lnSpc>
              <a:spcBef>
                <a:spcPts val="0"/>
              </a:spcBef>
            </a:pPr>
            <a:r>
              <a:rPr lang="en-US" dirty="0">
                <a:solidFill>
                  <a:srgbClr val="B32C16"/>
                </a:solidFill>
              </a:rPr>
              <a:t>Arrive 5 - 15 minutes early. </a:t>
            </a:r>
          </a:p>
          <a:p>
            <a:pPr>
              <a:lnSpc>
                <a:spcPct val="110000"/>
              </a:lnSpc>
              <a:spcBef>
                <a:spcPts val="0"/>
              </a:spcBef>
            </a:pPr>
            <a:r>
              <a:rPr lang="en-US" dirty="0">
                <a:solidFill>
                  <a:srgbClr val="B32C16"/>
                </a:solidFill>
              </a:rPr>
              <a:t>Be prepared when you go to the interview. Bring extra copies of your resume, your portfolio, a </a:t>
            </a:r>
            <a:r>
              <a:rPr lang="en-US" dirty="0" smtClean="0">
                <a:solidFill>
                  <a:srgbClr val="B32C16"/>
                </a:solidFill>
              </a:rPr>
              <a:t>notepad </a:t>
            </a:r>
            <a:r>
              <a:rPr lang="en-US" dirty="0">
                <a:solidFill>
                  <a:srgbClr val="B32C16"/>
                </a:solidFill>
              </a:rPr>
              <a:t>with some questions prepared for the interview, and a pen. </a:t>
            </a:r>
          </a:p>
          <a:p>
            <a:endParaRPr lang="en-US" dirty="0"/>
          </a:p>
        </p:txBody>
      </p:sp>
    </p:spTree>
    <p:extLst>
      <p:ext uri="{BB962C8B-B14F-4D97-AF65-F5344CB8AC3E}">
        <p14:creationId xmlns:p14="http://schemas.microsoft.com/office/powerpoint/2010/main" val="17812670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the Interview</a:t>
            </a:r>
            <a:endParaRPr lang="en-US" dirty="0"/>
          </a:p>
        </p:txBody>
      </p:sp>
      <p:sp>
        <p:nvSpPr>
          <p:cNvPr id="3" name="Content Placeholder 2"/>
          <p:cNvSpPr>
            <a:spLocks noGrp="1"/>
          </p:cNvSpPr>
          <p:nvPr>
            <p:ph idx="1"/>
          </p:nvPr>
        </p:nvSpPr>
        <p:spPr/>
        <p:txBody>
          <a:bodyPr>
            <a:normAutofit/>
          </a:bodyPr>
          <a:lstStyle/>
          <a:p>
            <a:pPr marL="342900" lvl="1" indent="-342900">
              <a:buFont typeface="Arial"/>
              <a:buChar char="•"/>
            </a:pPr>
            <a:r>
              <a:rPr lang="en-US" dirty="0" smtClean="0">
                <a:solidFill>
                  <a:srgbClr val="B32C16"/>
                </a:solidFill>
              </a:rPr>
              <a:t>Dress for Success! Hair should be clean and combed. Fingernails must be clean with no gaudy polish. Keep perfume, cologne and aftershave to a minimum. Brush your teeth and don’t forget deodorant. Do not wear loud clothes! Be conservative! </a:t>
            </a:r>
          </a:p>
          <a:p>
            <a:pPr lvl="1"/>
            <a:r>
              <a:rPr lang="en-US" dirty="0" smtClean="0">
                <a:solidFill>
                  <a:srgbClr val="B32C16"/>
                </a:solidFill>
              </a:rPr>
              <a:t>Women: dress, skirt (not too short), or dress pants with a nice blouse or blazer. No excessive jewelry, make-up, or “big hair.”</a:t>
            </a:r>
          </a:p>
          <a:p>
            <a:pPr lvl="1"/>
            <a:r>
              <a:rPr lang="en-US" dirty="0" smtClean="0">
                <a:solidFill>
                  <a:srgbClr val="B32C16"/>
                </a:solidFill>
              </a:rPr>
              <a:t>Men: pants (not jeans!), collared shirt, tie, sport coat and shoes. A suit is not always necessary. </a:t>
            </a:r>
            <a:endParaRPr lang="en-US" dirty="0">
              <a:solidFill>
                <a:srgbClr val="B32C16"/>
              </a:solidFill>
            </a:endParaRPr>
          </a:p>
        </p:txBody>
      </p:sp>
    </p:spTree>
    <p:extLst>
      <p:ext uri="{BB962C8B-B14F-4D97-AF65-F5344CB8AC3E}">
        <p14:creationId xmlns:p14="http://schemas.microsoft.com/office/powerpoint/2010/main" val="12162659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Start of the Interview</a:t>
            </a:r>
            <a:endParaRPr lang="en-US" dirty="0"/>
          </a:p>
        </p:txBody>
      </p:sp>
      <p:sp>
        <p:nvSpPr>
          <p:cNvPr id="3" name="Content Placeholder 2"/>
          <p:cNvSpPr>
            <a:spLocks noGrp="1"/>
          </p:cNvSpPr>
          <p:nvPr>
            <p:ph idx="1"/>
          </p:nvPr>
        </p:nvSpPr>
        <p:spPr/>
        <p:txBody>
          <a:bodyPr>
            <a:normAutofit fontScale="92500" lnSpcReduction="20000"/>
          </a:bodyPr>
          <a:lstStyle/>
          <a:p>
            <a:pPr>
              <a:lnSpc>
                <a:spcPct val="120000"/>
              </a:lnSpc>
              <a:spcBef>
                <a:spcPts val="0"/>
              </a:spcBef>
            </a:pPr>
            <a:r>
              <a:rPr lang="en-US" dirty="0">
                <a:solidFill>
                  <a:srgbClr val="990000"/>
                </a:solidFill>
              </a:rPr>
              <a:t>Inform the secretary/receptionist that you have an interview, whom it is with, and the time of the interview. </a:t>
            </a:r>
          </a:p>
          <a:p>
            <a:pPr>
              <a:lnSpc>
                <a:spcPct val="120000"/>
              </a:lnSpc>
              <a:spcBef>
                <a:spcPts val="0"/>
              </a:spcBef>
            </a:pPr>
            <a:r>
              <a:rPr lang="en-US" dirty="0">
                <a:solidFill>
                  <a:srgbClr val="990000"/>
                </a:solidFill>
              </a:rPr>
              <a:t>When you meet the interviewer, look straight into his/her eyes, shake hands firmly, introduce yourself, smile, be confident and wait until you are offered a seat. </a:t>
            </a:r>
          </a:p>
          <a:p>
            <a:pPr>
              <a:lnSpc>
                <a:spcPct val="120000"/>
              </a:lnSpc>
              <a:spcBef>
                <a:spcPts val="0"/>
              </a:spcBef>
            </a:pPr>
            <a:r>
              <a:rPr lang="en-US" dirty="0">
                <a:solidFill>
                  <a:srgbClr val="990000"/>
                </a:solidFill>
              </a:rPr>
              <a:t>Be positive in your communication (Remember: You’re selling yourself!!), don’t slouch, try not to be too bold or too shy. </a:t>
            </a:r>
            <a:r>
              <a:rPr lang="en-US" dirty="0" smtClean="0">
                <a:solidFill>
                  <a:srgbClr val="990000"/>
                </a:solidFill>
              </a:rPr>
              <a:t>Let the interviewer lead the interview. Express that you are happy to have the opportunity to interview. </a:t>
            </a:r>
          </a:p>
          <a:p>
            <a:pPr>
              <a:lnSpc>
                <a:spcPct val="120000"/>
              </a:lnSpc>
              <a:spcBef>
                <a:spcPts val="0"/>
              </a:spcBef>
            </a:pPr>
            <a:r>
              <a:rPr lang="en-US" dirty="0" smtClean="0">
                <a:solidFill>
                  <a:srgbClr val="990000"/>
                </a:solidFill>
              </a:rPr>
              <a:t>When all else fails: SMILE!! </a:t>
            </a:r>
          </a:p>
          <a:p>
            <a:pPr>
              <a:lnSpc>
                <a:spcPct val="120000"/>
              </a:lnSpc>
              <a:spcBef>
                <a:spcPts val="0"/>
              </a:spcBef>
            </a:pPr>
            <a:r>
              <a:rPr lang="en-US" dirty="0" smtClean="0">
                <a:solidFill>
                  <a:srgbClr val="990000"/>
                </a:solidFill>
              </a:rPr>
              <a:t>DON’T</a:t>
            </a:r>
            <a:r>
              <a:rPr lang="en-US" dirty="0">
                <a:solidFill>
                  <a:srgbClr val="990000"/>
                </a:solidFill>
              </a:rPr>
              <a:t>: </a:t>
            </a:r>
            <a:r>
              <a:rPr lang="en-US" dirty="0" smtClean="0">
                <a:solidFill>
                  <a:srgbClr val="990000"/>
                </a:solidFill>
              </a:rPr>
              <a:t>Smoke</a:t>
            </a:r>
            <a:r>
              <a:rPr lang="en-US" dirty="0">
                <a:solidFill>
                  <a:srgbClr val="990000"/>
                </a:solidFill>
              </a:rPr>
              <a:t>, chew gum, curse, slouch, put your hands on items on the interviewer’s desk, fidget with rings, pens, ties, change, or other things in your reach. </a:t>
            </a:r>
          </a:p>
          <a:p>
            <a:endParaRPr lang="en-US" dirty="0"/>
          </a:p>
        </p:txBody>
      </p:sp>
    </p:spTree>
    <p:extLst>
      <p:ext uri="{BB962C8B-B14F-4D97-AF65-F5344CB8AC3E}">
        <p14:creationId xmlns:p14="http://schemas.microsoft.com/office/powerpoint/2010/main" val="243812696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 Language</a:t>
            </a:r>
            <a:endParaRPr lang="en-US" dirty="0"/>
          </a:p>
        </p:txBody>
      </p:sp>
      <p:pic>
        <p:nvPicPr>
          <p:cNvPr id="4" name="Body Language in a Job Interview.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t="1115" b="1115"/>
          <a:stretch>
            <a:fillRect/>
          </a:stretch>
        </p:blipFill>
        <p:spPr/>
      </p:pic>
    </p:spTree>
    <p:extLst>
      <p:ext uri="{BB962C8B-B14F-4D97-AF65-F5344CB8AC3E}">
        <p14:creationId xmlns:p14="http://schemas.microsoft.com/office/powerpoint/2010/main" val="380856517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Middle of the Interview</a:t>
            </a:r>
            <a:endParaRPr lang="en-US" dirty="0"/>
          </a:p>
        </p:txBody>
      </p:sp>
      <p:sp>
        <p:nvSpPr>
          <p:cNvPr id="3" name="Content Placeholder 2"/>
          <p:cNvSpPr>
            <a:spLocks noGrp="1"/>
          </p:cNvSpPr>
          <p:nvPr>
            <p:ph idx="1"/>
          </p:nvPr>
        </p:nvSpPr>
        <p:spPr/>
        <p:txBody>
          <a:bodyPr>
            <a:normAutofit/>
          </a:bodyPr>
          <a:lstStyle/>
          <a:p>
            <a:pPr>
              <a:lnSpc>
                <a:spcPct val="110000"/>
              </a:lnSpc>
              <a:spcBef>
                <a:spcPts val="0"/>
              </a:spcBef>
            </a:pPr>
            <a:r>
              <a:rPr lang="en-US" dirty="0">
                <a:solidFill>
                  <a:srgbClr val="990000"/>
                </a:solidFill>
              </a:rPr>
              <a:t>Always face the interviewer with good posture and body language. </a:t>
            </a:r>
          </a:p>
          <a:p>
            <a:pPr>
              <a:lnSpc>
                <a:spcPct val="110000"/>
              </a:lnSpc>
              <a:spcBef>
                <a:spcPts val="0"/>
              </a:spcBef>
            </a:pPr>
            <a:r>
              <a:rPr lang="en-US" dirty="0">
                <a:solidFill>
                  <a:srgbClr val="990000"/>
                </a:solidFill>
              </a:rPr>
              <a:t>Stay positive with your attitude and your answers. Let the interviewer know about the skills, </a:t>
            </a:r>
            <a:r>
              <a:rPr lang="en-US" dirty="0" smtClean="0">
                <a:solidFill>
                  <a:srgbClr val="990000"/>
                </a:solidFill>
              </a:rPr>
              <a:t>knowledge </a:t>
            </a:r>
            <a:r>
              <a:rPr lang="en-US" dirty="0">
                <a:solidFill>
                  <a:srgbClr val="990000"/>
                </a:solidFill>
              </a:rPr>
              <a:t>and experience that make you a qualified candidate. </a:t>
            </a:r>
          </a:p>
          <a:p>
            <a:pPr>
              <a:lnSpc>
                <a:spcPct val="110000"/>
              </a:lnSpc>
              <a:spcBef>
                <a:spcPts val="0"/>
              </a:spcBef>
            </a:pPr>
            <a:r>
              <a:rPr lang="en-US" dirty="0" smtClean="0">
                <a:solidFill>
                  <a:srgbClr val="990000"/>
                </a:solidFill>
              </a:rPr>
              <a:t>Know </a:t>
            </a:r>
            <a:r>
              <a:rPr lang="en-US" dirty="0">
                <a:solidFill>
                  <a:srgbClr val="990000"/>
                </a:solidFill>
              </a:rPr>
              <a:t>your resume and portfolio well and be prepared to answer questions about them. </a:t>
            </a:r>
          </a:p>
          <a:p>
            <a:pPr>
              <a:lnSpc>
                <a:spcPct val="110000"/>
              </a:lnSpc>
              <a:spcBef>
                <a:spcPts val="0"/>
              </a:spcBef>
            </a:pPr>
            <a:r>
              <a:rPr lang="en-US" dirty="0">
                <a:solidFill>
                  <a:srgbClr val="990000"/>
                </a:solidFill>
              </a:rPr>
              <a:t>Don’t be a know-it-all! Express your willingness to learn! </a:t>
            </a:r>
          </a:p>
          <a:p>
            <a:pPr>
              <a:lnSpc>
                <a:spcPct val="110000"/>
              </a:lnSpc>
              <a:spcBef>
                <a:spcPts val="0"/>
              </a:spcBef>
            </a:pPr>
            <a:r>
              <a:rPr lang="en-US" dirty="0">
                <a:solidFill>
                  <a:srgbClr val="990000"/>
                </a:solidFill>
              </a:rPr>
              <a:t>Be honest with all answers. Experienced interviewers can see right through “little white lies.” </a:t>
            </a:r>
          </a:p>
          <a:p>
            <a:endParaRPr lang="en-US" dirty="0"/>
          </a:p>
        </p:txBody>
      </p:sp>
    </p:spTree>
    <p:extLst>
      <p:ext uri="{BB962C8B-B14F-4D97-AF65-F5344CB8AC3E}">
        <p14:creationId xmlns:p14="http://schemas.microsoft.com/office/powerpoint/2010/main" val="16337626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SU Colors">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ASU Colors.thmx</Template>
  <TotalTime>646</TotalTime>
  <Words>1280</Words>
  <Application>Microsoft Macintosh PowerPoint</Application>
  <PresentationFormat>On-screen Show (4:3)</PresentationFormat>
  <Paragraphs>102</Paragraphs>
  <Slides>21</Slides>
  <Notes>0</Notes>
  <HiddenSlides>0</HiddenSlides>
  <MMClips>3</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ASU Colors</vt:lpstr>
      <vt:lpstr>Custom Design</vt:lpstr>
      <vt:lpstr>Interview Skills</vt:lpstr>
      <vt:lpstr>Standards and Objectives</vt:lpstr>
      <vt:lpstr>The Interview </vt:lpstr>
      <vt:lpstr>The 5 Part Interview</vt:lpstr>
      <vt:lpstr>Before the Interview</vt:lpstr>
      <vt:lpstr>Before the Interview</vt:lpstr>
      <vt:lpstr>The Start of the Interview</vt:lpstr>
      <vt:lpstr>Body Language</vt:lpstr>
      <vt:lpstr>The Middle of the Interview</vt:lpstr>
      <vt:lpstr>The Middle of the Interview</vt:lpstr>
      <vt:lpstr>The Middle of the Interview</vt:lpstr>
      <vt:lpstr>The End of the Interview</vt:lpstr>
      <vt:lpstr>After the Interview – Follow Up!</vt:lpstr>
      <vt:lpstr>What’s Wrong with this Interview?</vt:lpstr>
      <vt:lpstr>And What’s Right With Eric’s?</vt:lpstr>
      <vt:lpstr>Why People Aren’t Hired</vt:lpstr>
      <vt:lpstr>PowerPoint Presentation</vt:lpstr>
      <vt:lpstr>Assignment</vt:lpstr>
      <vt:lpstr>Review Quiz</vt:lpstr>
      <vt:lpstr>Assignment</vt:lpstr>
      <vt:lpstr>References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 Seifert</dc:creator>
  <cp:lastModifiedBy>Brooke Seifert</cp:lastModifiedBy>
  <cp:revision>21</cp:revision>
  <dcterms:created xsi:type="dcterms:W3CDTF">2014-08-25T21:24:08Z</dcterms:created>
  <dcterms:modified xsi:type="dcterms:W3CDTF">2015-09-15T21:27:10Z</dcterms:modified>
</cp:coreProperties>
</file>